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362" r:id="rId3"/>
    <p:sldId id="275" r:id="rId4"/>
    <p:sldId id="297" r:id="rId5"/>
    <p:sldId id="633" r:id="rId6"/>
    <p:sldId id="644" r:id="rId7"/>
    <p:sldId id="634" r:id="rId8"/>
    <p:sldId id="645" r:id="rId9"/>
    <p:sldId id="318" r:id="rId10"/>
    <p:sldId id="319" r:id="rId11"/>
    <p:sldId id="310" r:id="rId12"/>
    <p:sldId id="312" r:id="rId13"/>
    <p:sldId id="317" r:id="rId14"/>
    <p:sldId id="320" r:id="rId15"/>
    <p:sldId id="368" r:id="rId16"/>
    <p:sldId id="311" r:id="rId17"/>
    <p:sldId id="363" r:id="rId18"/>
    <p:sldId id="364" r:id="rId19"/>
    <p:sldId id="313" r:id="rId20"/>
    <p:sldId id="365" r:id="rId21"/>
    <p:sldId id="391" r:id="rId22"/>
    <p:sldId id="314" r:id="rId23"/>
    <p:sldId id="367" r:id="rId24"/>
    <p:sldId id="372" r:id="rId25"/>
    <p:sldId id="369" r:id="rId26"/>
    <p:sldId id="370" r:id="rId27"/>
    <p:sldId id="371" r:id="rId28"/>
    <p:sldId id="379" r:id="rId29"/>
    <p:sldId id="382" r:id="rId30"/>
    <p:sldId id="383" r:id="rId31"/>
    <p:sldId id="384" r:id="rId32"/>
    <p:sldId id="386" r:id="rId33"/>
    <p:sldId id="385" r:id="rId34"/>
    <p:sldId id="387" r:id="rId35"/>
    <p:sldId id="388" r:id="rId36"/>
    <p:sldId id="381" r:id="rId37"/>
    <p:sldId id="378" r:id="rId38"/>
    <p:sldId id="380" r:id="rId39"/>
    <p:sldId id="389" r:id="rId40"/>
    <p:sldId id="393" r:id="rId41"/>
    <p:sldId id="392" r:id="rId42"/>
    <p:sldId id="315" r:id="rId43"/>
    <p:sldId id="394" r:id="rId44"/>
    <p:sldId id="356" r:id="rId45"/>
    <p:sldId id="349" r:id="rId46"/>
    <p:sldId id="357" r:id="rId47"/>
    <p:sldId id="348" r:id="rId48"/>
    <p:sldId id="345" r:id="rId49"/>
    <p:sldId id="626" r:id="rId50"/>
    <p:sldId id="629" r:id="rId51"/>
    <p:sldId id="366" r:id="rId52"/>
    <p:sldId id="321" r:id="rId53"/>
    <p:sldId id="622" r:id="rId54"/>
    <p:sldId id="307" r:id="rId55"/>
    <p:sldId id="623" r:id="rId56"/>
    <p:sldId id="308" r:id="rId57"/>
    <p:sldId id="624" r:id="rId58"/>
    <p:sldId id="322" r:id="rId59"/>
    <p:sldId id="625" r:id="rId60"/>
    <p:sldId id="309" r:id="rId61"/>
    <p:sldId id="621" r:id="rId62"/>
    <p:sldId id="32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3AD"/>
    <a:srgbClr val="E2E4D4"/>
    <a:srgbClr val="96978D"/>
    <a:srgbClr val="A4A59D"/>
    <a:srgbClr val="C6C7C1"/>
    <a:srgbClr val="BEB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Think of data structures as the skeleton of every software system. Without the right structure, even the best algorithm fails to perform efficiently.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44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D415F-2592-4463-95D0-22EF1708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2F5DD-5F5D-661B-F0CA-B99C376FF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04A9F-EAAB-7917-EEBC-79921B3BF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854BF-7D19-BB7A-101A-588B06780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06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B2192-172A-BAB4-412D-C937E675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74AF7C-95F3-C0A8-70A7-AF86D42AF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E1157-A4BD-C832-EA3E-E6DFD6C63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43D14-F9D1-0C63-C262-4CE8A48DB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20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FA9E8-7A27-45A2-BA25-954A10D90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CCE5E-B6D5-DE97-E3D6-B2AE2BE4A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4DC66-9C04-2CBB-47B0-A07F4D75B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6C066-EC4B-DB09-973A-F61D7D6B4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80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9D0FF-B0A6-41C9-C713-ABF2CB10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66BDB-E876-40E8-6580-1769173B5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14862-B49F-A4FC-F723-DC2890281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4BD37-B846-5513-FBC5-FA27D2869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61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807C-9110-88CF-9AA3-3F41B9B9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3C913-075C-C858-EE24-06FBF23CE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82D22-AF44-CF3A-8799-99EA1D78F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1654-983E-5433-DC59-B7F722998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29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1834-EBC1-A71A-0D03-4C8AF7623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F2425-5A88-76D9-2A39-9E9B8F02A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F7B9BA-10AC-D701-9CD5-A79D48DB2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D13B-7968-7130-4C08-3FB35CDDA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87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012E-943B-BCA0-7486-A66DBA7D7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561BA-98BE-4B09-81BF-ADCC2B866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2AC970-19DC-A1AD-1DDF-03F32A9BC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D708D-1950-C301-9299-E5E4020D1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1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BE39F-498A-6E03-B62E-617E5FBEA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E06D37-1F93-E694-0CD4-3FD161E5F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453D0B-C0C0-3D90-75DF-30C9B1B0E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3FCA-C5E1-61EC-2F78-08467E142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17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7B4FC-A9A7-D839-AB6A-5236347D7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66043-A206-E425-BF05-C86229C40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F0FB3-FEA8-2447-46BC-4E5E2C3AD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5E45-B6BC-7FEF-2DD5-A0364EEC5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FE4A4-653F-137F-9FC1-351A60BD3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34EC9-3FA3-945A-B03D-95BE044ED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1ED89-56E0-8EDB-A626-5742DB1AC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CE31-64AF-92AC-AED8-226E07451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1. Function Call Stack (Recursion)</a:t>
            </a:r>
          </a:p>
          <a:p>
            <a:r>
              <a:rPr lang="en-GB" dirty="0"/>
              <a:t>	function call is </a:t>
            </a:r>
            <a:r>
              <a:rPr lang="en-GB" b="1" dirty="0"/>
              <a:t>pushed</a:t>
            </a:r>
            <a:r>
              <a:rPr lang="en-GB" dirty="0"/>
              <a:t> onto the call stack.</a:t>
            </a:r>
          </a:p>
          <a:p>
            <a:r>
              <a:rPr lang="en-GB" dirty="0"/>
              <a:t>	When the function finishes, it's </a:t>
            </a:r>
            <a:r>
              <a:rPr lang="en-GB" b="1" dirty="0"/>
              <a:t>popped</a:t>
            </a:r>
            <a:r>
              <a:rPr lang="en-GB" dirty="0"/>
              <a:t> off.</a:t>
            </a:r>
          </a:p>
          <a:p>
            <a:r>
              <a:rPr lang="en-GB" b="1" dirty="0"/>
              <a:t>2. Undo/Redo Functionality</a:t>
            </a:r>
          </a:p>
          <a:p>
            <a:pPr lvl="1"/>
            <a:r>
              <a:rPr lang="en-GB" dirty="0"/>
              <a:t>	Used in editors like </a:t>
            </a:r>
            <a:r>
              <a:rPr lang="en-GB" b="1" dirty="0"/>
              <a:t>MS Word</a:t>
            </a:r>
            <a:r>
              <a:rPr lang="en-GB" dirty="0"/>
              <a:t>, </a:t>
            </a:r>
            <a:r>
              <a:rPr lang="en-GB" b="1" dirty="0"/>
              <a:t>Photoshop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	Each action is </a:t>
            </a:r>
            <a:r>
              <a:rPr lang="en-GB" b="1" dirty="0"/>
              <a:t>pushed</a:t>
            </a:r>
            <a:r>
              <a:rPr lang="en-GB" dirty="0"/>
              <a:t> onto a stack.</a:t>
            </a:r>
          </a:p>
          <a:p>
            <a:r>
              <a:rPr lang="en-GB" dirty="0"/>
              <a:t>	Pressing Undo </a:t>
            </a:r>
            <a:r>
              <a:rPr lang="en-GB" b="1" dirty="0"/>
              <a:t>pops</a:t>
            </a:r>
            <a:r>
              <a:rPr lang="en-GB" dirty="0"/>
              <a:t> the last action.</a:t>
            </a:r>
          </a:p>
          <a:p>
            <a:r>
              <a:rPr lang="en-GB" b="1" dirty="0"/>
              <a:t>3. Backtracking (e.g., Maze Solving, DFS)</a:t>
            </a:r>
          </a:p>
          <a:p>
            <a:r>
              <a:rPr lang="en-GB" dirty="0"/>
              <a:t>	Stacks are used to track the path.</a:t>
            </a:r>
          </a:p>
          <a:p>
            <a:r>
              <a:rPr lang="en-US" dirty="0"/>
              <a:t>4. </a:t>
            </a:r>
            <a:r>
              <a:rPr lang="en-GB" b="1" dirty="0"/>
              <a:t>Expression Evaluation &amp; Syntax Parsing</a:t>
            </a:r>
          </a:p>
          <a:p>
            <a:r>
              <a:rPr lang="en-GB" dirty="0"/>
              <a:t>	Compilers use stacks for:</a:t>
            </a:r>
          </a:p>
          <a:p>
            <a:pPr lvl="1"/>
            <a:r>
              <a:rPr lang="en-GB" dirty="0"/>
              <a:t>	Infix to postfix conversion</a:t>
            </a:r>
            <a:endParaRPr lang="en-GB" b="1" dirty="0"/>
          </a:p>
          <a:p>
            <a:r>
              <a:rPr lang="en-GB" b="1" dirty="0"/>
              <a:t>5. Stack of Plates / Books</a:t>
            </a:r>
          </a:p>
          <a:p>
            <a:r>
              <a:rPr lang="en-GB" dirty="0"/>
              <a:t>	Last plate/book added is the first to be removed.</a:t>
            </a:r>
          </a:p>
          <a:p>
            <a:r>
              <a:rPr lang="en-GB" b="1" dirty="0"/>
              <a:t>6. Browser History (Back Button)</a:t>
            </a:r>
          </a:p>
          <a:p>
            <a:r>
              <a:rPr lang="en-GB" dirty="0"/>
              <a:t>	Each visited page is </a:t>
            </a:r>
            <a:r>
              <a:rPr lang="en-GB" b="1" dirty="0"/>
              <a:t>pushed</a:t>
            </a:r>
            <a:r>
              <a:rPr lang="en-GB" dirty="0"/>
              <a:t> onto a stack.</a:t>
            </a:r>
          </a:p>
          <a:p>
            <a:r>
              <a:rPr lang="en-GB" dirty="0"/>
              <a:t>	Pressing "Back" </a:t>
            </a:r>
            <a:r>
              <a:rPr lang="en-GB" b="1" dirty="0"/>
              <a:t>pops</a:t>
            </a:r>
            <a:r>
              <a:rPr lang="en-GB" dirty="0"/>
              <a:t> the current page and shows the previous.</a:t>
            </a:r>
          </a:p>
          <a:p>
            <a:r>
              <a:rPr lang="en-GB" b="1" dirty="0"/>
              <a:t>7. Reversing a Word</a:t>
            </a:r>
          </a:p>
          <a:p>
            <a:pPr lvl="1"/>
            <a:r>
              <a:rPr lang="en-GB" dirty="0"/>
              <a:t>Push each character onto a stack, then pop to reverse the string.</a:t>
            </a:r>
          </a:p>
          <a:p>
            <a:r>
              <a:rPr lang="en-GB" b="1" dirty="0"/>
              <a:t>8. Boxing Items</a:t>
            </a:r>
          </a:p>
          <a:p>
            <a:pPr lvl="1"/>
            <a:r>
              <a:rPr lang="en-GB" dirty="0"/>
              <a:t>Items are packed in boxes, last item packed is first to unpack.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9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0B80-6E8E-1204-7BEB-5F9900E82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D2C66-5554-092D-F907-619EAFE82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9F80A-F39B-0ED8-7080-353BBD9A0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2185E-0236-377C-FC17-E2E6CFC42F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6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44850-289F-97E6-4DE3-9C967F02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46E7E-158D-6ADE-CA3C-C9BBA2468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6AB50-2EBC-E226-41EA-B8360841E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C8ACA-7405-FE68-991A-D2B8F043D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65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1360B-EECE-268F-BA49-8B80EAFA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DBA59-FA84-D100-2A09-A1241044C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158AC-E3E9-6FB9-E6D5-EA58D0122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03FE0-2EF0-4E60-2ACC-E58A0D75F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8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8C627-86E0-6798-4B4E-A33DC69E5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D05C6-ABE7-B76E-7EC9-D2853248E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52305-CD22-5A53-AFA1-4E48DA1BB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3EC7C-2483-A879-B5FB-CC878C5C9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21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4895-E1B8-B06D-7133-AA1200F4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EBC91-8714-C6B3-553F-62342A9EB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B95EE-B18E-0043-2BE3-6802BA715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D64A0-9666-138F-EDF2-1E0C31CC4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34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A153-92BD-73A0-F425-5FBABE97D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8CAE7-CA70-E4E7-B911-636FD0905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18A1E-08C4-680F-E636-56B7FEA6F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DCC9-1688-62DF-29FA-75689E5E6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3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F354-97B6-419C-FD14-EC532B15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4E1125-5AC6-7B28-63DE-F27F058C27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FF631-CDAD-2689-877D-20D3CFA7E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CF0B9-B181-B44F-6534-5F176CF3D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2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Types of Graphs</a:t>
            </a:r>
          </a:p>
          <a:p>
            <a:r>
              <a:rPr lang="en-GB" b="1" dirty="0"/>
              <a:t>Based on Direction:</a:t>
            </a:r>
          </a:p>
          <a:p>
            <a:pPr lvl="1"/>
            <a:r>
              <a:rPr lang="en-GB" b="1" dirty="0"/>
              <a:t>Undirected Graph</a:t>
            </a:r>
            <a:r>
              <a:rPr lang="en-GB" dirty="0"/>
              <a:t>: Edges have no direction    → (A — B)</a:t>
            </a:r>
          </a:p>
          <a:p>
            <a:pPr lvl="1"/>
            <a:r>
              <a:rPr lang="en-GB" b="1" dirty="0"/>
              <a:t>Directed Graph (Digraph)</a:t>
            </a:r>
            <a:r>
              <a:rPr lang="en-GB" dirty="0"/>
              <a:t>: Edges have direction    → (A → B)</a:t>
            </a:r>
          </a:p>
          <a:p>
            <a:r>
              <a:rPr lang="en-GB" b="1" dirty="0"/>
              <a:t>Based on Weight:</a:t>
            </a:r>
          </a:p>
          <a:p>
            <a:pPr lvl="1"/>
            <a:r>
              <a:rPr lang="en-GB" b="1" dirty="0"/>
              <a:t>Unweighted Graph</a:t>
            </a:r>
            <a:r>
              <a:rPr lang="en-GB" dirty="0"/>
              <a:t>: All edges are equal</a:t>
            </a:r>
          </a:p>
          <a:p>
            <a:pPr lvl="1"/>
            <a:r>
              <a:rPr lang="en-GB" b="1" dirty="0"/>
              <a:t>Weighted Graph</a:t>
            </a:r>
            <a:r>
              <a:rPr lang="en-GB" dirty="0"/>
              <a:t>: Each edge has a cost or weight (used in shortest-path problems)</a:t>
            </a:r>
          </a:p>
          <a:p>
            <a:r>
              <a:rPr lang="en-GB" b="1" dirty="0"/>
              <a:t>Based on Cycles:</a:t>
            </a:r>
          </a:p>
          <a:p>
            <a:pPr lvl="1"/>
            <a:r>
              <a:rPr lang="en-GB" b="1" dirty="0"/>
              <a:t>Cyclic Graph</a:t>
            </a:r>
            <a:r>
              <a:rPr lang="en-GB" dirty="0"/>
              <a:t>: Contains cycles</a:t>
            </a:r>
          </a:p>
          <a:p>
            <a:pPr lvl="1"/>
            <a:r>
              <a:rPr lang="en-GB" b="1" dirty="0"/>
              <a:t>Acyclic Graph</a:t>
            </a:r>
            <a:r>
              <a:rPr lang="en-GB" dirty="0"/>
              <a:t>: No cycles (e.g., DAG – Directed Acyclic Graph)</a:t>
            </a:r>
          </a:p>
          <a:p>
            <a:r>
              <a:rPr lang="en-GB" b="1" dirty="0"/>
              <a:t>Special Graphs:</a:t>
            </a:r>
          </a:p>
          <a:p>
            <a:pPr lvl="1"/>
            <a:r>
              <a:rPr lang="en-GB" b="1" dirty="0"/>
              <a:t>Tree</a:t>
            </a:r>
            <a:r>
              <a:rPr lang="en-GB" dirty="0"/>
              <a:t>: A type of acyclic connected graph</a:t>
            </a:r>
          </a:p>
          <a:p>
            <a:pPr lvl="1"/>
            <a:r>
              <a:rPr lang="en-GB" b="1" dirty="0"/>
              <a:t>Complete Graph</a:t>
            </a:r>
            <a:r>
              <a:rPr lang="en-GB" dirty="0"/>
              <a:t>: Every vertex is connected to every other</a:t>
            </a:r>
          </a:p>
          <a:p>
            <a:pPr lvl="1"/>
            <a:r>
              <a:rPr lang="en-GB" b="1" dirty="0"/>
              <a:t>Sparse vs. Dense Graph</a:t>
            </a:r>
            <a:r>
              <a:rPr lang="en-GB" dirty="0"/>
              <a:t>: Based on number of edges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Algorithms: Dijkstra's, Bellman-Ford algorithms</a:t>
            </a:r>
          </a:p>
          <a:p>
            <a:endParaRPr lang="en-US" dirty="0"/>
          </a:p>
          <a:p>
            <a:r>
              <a:rPr lang="en-US" b="1" dirty="0"/>
              <a:t>Applications of Graphs</a:t>
            </a:r>
          </a:p>
          <a:p>
            <a:r>
              <a:rPr lang="en-US" dirty="0"/>
              <a:t>Field		Application Example</a:t>
            </a:r>
          </a:p>
          <a:p>
            <a:r>
              <a:rPr lang="en-US" b="1" dirty="0"/>
              <a:t>Social Networks	</a:t>
            </a:r>
            <a:r>
              <a:rPr lang="en-US" dirty="0"/>
              <a:t>Facebook, LinkedIn (users as nodes, friendships as edges)</a:t>
            </a:r>
          </a:p>
          <a:p>
            <a:r>
              <a:rPr lang="en-US" b="1" dirty="0"/>
              <a:t>Web Search		</a:t>
            </a:r>
            <a:r>
              <a:rPr lang="en-US" dirty="0"/>
              <a:t>Google PageRank (webpages as graph)</a:t>
            </a:r>
          </a:p>
          <a:p>
            <a:r>
              <a:rPr lang="en-US" b="1" dirty="0"/>
              <a:t>Navigation		</a:t>
            </a:r>
            <a:r>
              <a:rPr lang="en-US" dirty="0"/>
              <a:t>GPS Routing (roads as weighted graphs)</a:t>
            </a:r>
          </a:p>
          <a:p>
            <a:r>
              <a:rPr lang="en-US" b="1" dirty="0"/>
              <a:t>Compilers		</a:t>
            </a:r>
            <a:r>
              <a:rPr lang="en-US" dirty="0"/>
              <a:t>Dependency graphs for task scheduling</a:t>
            </a:r>
          </a:p>
          <a:p>
            <a:r>
              <a:rPr lang="en-US" b="1" dirty="0"/>
              <a:t>Network Routing	</a:t>
            </a:r>
            <a:r>
              <a:rPr lang="en-US" dirty="0"/>
              <a:t>Internet routing, packet delivery</a:t>
            </a:r>
          </a:p>
          <a:p>
            <a:r>
              <a:rPr lang="en-US" b="1" dirty="0"/>
              <a:t>Biology		</a:t>
            </a:r>
            <a:r>
              <a:rPr lang="en-US" dirty="0"/>
              <a:t>Gene/protein interaction networks</a:t>
            </a:r>
          </a:p>
          <a:p>
            <a:r>
              <a:rPr lang="en-US" b="1" dirty="0"/>
              <a:t>AI/Game Dev		</a:t>
            </a:r>
            <a:r>
              <a:rPr lang="en-US" dirty="0"/>
              <a:t>Pathfinding (A* algorithm)</a:t>
            </a:r>
          </a:p>
          <a:p>
            <a:endParaRPr lang="en-US" dirty="0"/>
          </a:p>
          <a:p>
            <a:endParaRPr lang="en-US" dirty="0"/>
          </a:p>
          <a:p>
            <a:r>
              <a:rPr lang="en-GB" b="1" dirty="0"/>
              <a:t>Advantages of Graphs</a:t>
            </a:r>
          </a:p>
          <a:p>
            <a:r>
              <a:rPr lang="en-GB" dirty="0"/>
              <a:t>	Represent </a:t>
            </a:r>
            <a:r>
              <a:rPr lang="en-GB" b="1" dirty="0"/>
              <a:t>complex relationships</a:t>
            </a:r>
            <a:r>
              <a:rPr lang="en-GB" dirty="0"/>
              <a:t> naturally</a:t>
            </a:r>
          </a:p>
          <a:p>
            <a:r>
              <a:rPr lang="en-GB" dirty="0"/>
              <a:t>	Can model </a:t>
            </a:r>
            <a:r>
              <a:rPr lang="en-GB" b="1" dirty="0"/>
              <a:t>both symmetric and asymmetric</a:t>
            </a:r>
            <a:r>
              <a:rPr lang="en-GB" dirty="0"/>
              <a:t> relationships</a:t>
            </a:r>
          </a:p>
          <a:p>
            <a:r>
              <a:rPr lang="en-GB" dirty="0"/>
              <a:t>	Enable powerful algorithms for </a:t>
            </a:r>
            <a:r>
              <a:rPr lang="en-GB" b="1" dirty="0"/>
              <a:t>optimization and discovery</a:t>
            </a:r>
            <a:endParaRPr lang="en-GB" dirty="0"/>
          </a:p>
          <a:p>
            <a:r>
              <a:rPr lang="en-GB" b="1" dirty="0"/>
              <a:t>Disadvantages</a:t>
            </a:r>
          </a:p>
          <a:p>
            <a:r>
              <a:rPr lang="en-GB" dirty="0"/>
              <a:t>	Can require </a:t>
            </a:r>
            <a:r>
              <a:rPr lang="en-GB" b="1" dirty="0"/>
              <a:t>significant memory</a:t>
            </a:r>
            <a:r>
              <a:rPr lang="en-GB" dirty="0"/>
              <a:t> (especially adjacency matrix)</a:t>
            </a:r>
          </a:p>
          <a:p>
            <a:r>
              <a:rPr lang="en-GB" dirty="0"/>
              <a:t>	Graph algorithms can be </a:t>
            </a:r>
            <a:r>
              <a:rPr lang="en-GB" b="1" dirty="0"/>
              <a:t>computationally intensive</a:t>
            </a:r>
            <a:endParaRPr lang="en-GB" dirty="0"/>
          </a:p>
          <a:p>
            <a:r>
              <a:rPr lang="en-GB" dirty="0"/>
              <a:t>	Representing large-scale graphs needs careful </a:t>
            </a:r>
            <a:r>
              <a:rPr lang="en-GB" b="1" dirty="0"/>
              <a:t>storage design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85D03-0B9D-F523-DB4A-5FFB51158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6772A-C268-F48F-654D-A61C88616B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FF1B52-B5CD-0E37-3940-40EDAE464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1. Function Call Stack (Recursion)</a:t>
            </a:r>
          </a:p>
          <a:p>
            <a:r>
              <a:rPr lang="en-GB" dirty="0"/>
              <a:t>	function call is </a:t>
            </a:r>
            <a:r>
              <a:rPr lang="en-GB" b="1" dirty="0"/>
              <a:t>pushed</a:t>
            </a:r>
            <a:r>
              <a:rPr lang="en-GB" dirty="0"/>
              <a:t> onto the call stack.</a:t>
            </a:r>
          </a:p>
          <a:p>
            <a:r>
              <a:rPr lang="en-GB" dirty="0"/>
              <a:t>	When the function finishes, it's </a:t>
            </a:r>
            <a:r>
              <a:rPr lang="en-GB" b="1" dirty="0"/>
              <a:t>popped</a:t>
            </a:r>
            <a:r>
              <a:rPr lang="en-GB" dirty="0"/>
              <a:t> off.</a:t>
            </a:r>
          </a:p>
          <a:p>
            <a:r>
              <a:rPr lang="en-GB" b="1" dirty="0"/>
              <a:t>2. Undo/Redo Functionality</a:t>
            </a:r>
          </a:p>
          <a:p>
            <a:pPr lvl="1"/>
            <a:r>
              <a:rPr lang="en-GB" dirty="0"/>
              <a:t>	Used in editors like </a:t>
            </a:r>
            <a:r>
              <a:rPr lang="en-GB" b="1" dirty="0"/>
              <a:t>MS Word</a:t>
            </a:r>
            <a:r>
              <a:rPr lang="en-GB" dirty="0"/>
              <a:t>, </a:t>
            </a:r>
            <a:r>
              <a:rPr lang="en-GB" b="1" dirty="0"/>
              <a:t>Photoshop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	Each action is </a:t>
            </a:r>
            <a:r>
              <a:rPr lang="en-GB" b="1" dirty="0"/>
              <a:t>pushed</a:t>
            </a:r>
            <a:r>
              <a:rPr lang="en-GB" dirty="0"/>
              <a:t> onto a stack.</a:t>
            </a:r>
          </a:p>
          <a:p>
            <a:r>
              <a:rPr lang="en-GB" dirty="0"/>
              <a:t>	Pressing Undo </a:t>
            </a:r>
            <a:r>
              <a:rPr lang="en-GB" b="1" dirty="0"/>
              <a:t>pops</a:t>
            </a:r>
            <a:r>
              <a:rPr lang="en-GB" dirty="0"/>
              <a:t> the last action.</a:t>
            </a:r>
          </a:p>
          <a:p>
            <a:r>
              <a:rPr lang="en-GB" b="1" dirty="0"/>
              <a:t>3. Backtracking (e.g., Maze Solving, DFS)</a:t>
            </a:r>
          </a:p>
          <a:p>
            <a:r>
              <a:rPr lang="en-GB" dirty="0"/>
              <a:t>	Stacks are used to track the path.</a:t>
            </a:r>
          </a:p>
          <a:p>
            <a:r>
              <a:rPr lang="en-US" dirty="0"/>
              <a:t>4. </a:t>
            </a:r>
            <a:r>
              <a:rPr lang="en-GB" b="1" dirty="0"/>
              <a:t>Expression Evaluation &amp; Syntax Parsing</a:t>
            </a:r>
          </a:p>
          <a:p>
            <a:r>
              <a:rPr lang="en-GB" dirty="0"/>
              <a:t>	Compilers use stacks for:</a:t>
            </a:r>
          </a:p>
          <a:p>
            <a:pPr lvl="1"/>
            <a:r>
              <a:rPr lang="en-GB" dirty="0"/>
              <a:t>	Infix to postfix conversion</a:t>
            </a:r>
            <a:endParaRPr lang="en-GB" b="1" dirty="0"/>
          </a:p>
          <a:p>
            <a:r>
              <a:rPr lang="en-GB" b="1" dirty="0"/>
              <a:t>5. Stack of Plates / Books</a:t>
            </a:r>
          </a:p>
          <a:p>
            <a:r>
              <a:rPr lang="en-GB" dirty="0"/>
              <a:t>	Last plate/book added is the first to be removed.</a:t>
            </a:r>
          </a:p>
          <a:p>
            <a:r>
              <a:rPr lang="en-GB" b="1" dirty="0"/>
              <a:t>6. Browser History (Back Button)</a:t>
            </a:r>
          </a:p>
          <a:p>
            <a:r>
              <a:rPr lang="en-GB" dirty="0"/>
              <a:t>	Each visited page is </a:t>
            </a:r>
            <a:r>
              <a:rPr lang="en-GB" b="1" dirty="0"/>
              <a:t>pushed</a:t>
            </a:r>
            <a:r>
              <a:rPr lang="en-GB" dirty="0"/>
              <a:t> onto a stack.</a:t>
            </a:r>
          </a:p>
          <a:p>
            <a:r>
              <a:rPr lang="en-GB" dirty="0"/>
              <a:t>	Pressing "Back" </a:t>
            </a:r>
            <a:r>
              <a:rPr lang="en-GB" b="1" dirty="0"/>
              <a:t>pops</a:t>
            </a:r>
            <a:r>
              <a:rPr lang="en-GB" dirty="0"/>
              <a:t> the current page and shows the previous.</a:t>
            </a:r>
          </a:p>
          <a:p>
            <a:r>
              <a:rPr lang="en-GB" b="1" dirty="0"/>
              <a:t>7. Reversing a Word</a:t>
            </a:r>
          </a:p>
          <a:p>
            <a:pPr lvl="1"/>
            <a:r>
              <a:rPr lang="en-GB" dirty="0"/>
              <a:t>Push each character onto a stack, then pop to reverse the string.</a:t>
            </a:r>
          </a:p>
          <a:p>
            <a:r>
              <a:rPr lang="en-GB" b="1" dirty="0"/>
              <a:t>8. Boxing Items</a:t>
            </a:r>
          </a:p>
          <a:p>
            <a:pPr lvl="1"/>
            <a:r>
              <a:rPr lang="en-GB" dirty="0"/>
              <a:t>Items are packed in boxes, last item packed is first to unpack.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2E7A-69D5-A223-3954-EBE90019C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Type: </a:t>
            </a:r>
          </a:p>
          <a:p>
            <a:r>
              <a:rPr lang="en-US" b="1" dirty="0"/>
              <a:t>1. Simple Queue </a:t>
            </a:r>
            <a:r>
              <a:rPr lang="en-US" dirty="0"/>
              <a:t>Standard FIFO queue</a:t>
            </a:r>
          </a:p>
          <a:p>
            <a:r>
              <a:rPr lang="en-US" b="1" dirty="0"/>
              <a:t>2. Circular Queue </a:t>
            </a:r>
            <a:r>
              <a:rPr lang="en-US" dirty="0"/>
              <a:t>Last position connects to the first to reuse space</a:t>
            </a:r>
          </a:p>
          <a:p>
            <a:r>
              <a:rPr lang="en-US" b="1" dirty="0"/>
              <a:t>3. Priority Queue </a:t>
            </a:r>
            <a:r>
              <a:rPr lang="en-US" dirty="0"/>
              <a:t>Elements dequeued based on </a:t>
            </a:r>
            <a:r>
              <a:rPr lang="en-US" b="1" dirty="0"/>
              <a:t>priority</a:t>
            </a:r>
            <a:r>
              <a:rPr lang="en-US" dirty="0"/>
              <a:t>, not just order</a:t>
            </a:r>
          </a:p>
          <a:p>
            <a:r>
              <a:rPr lang="en-US" b="1" dirty="0"/>
              <a:t>4. Double-Ended Queue: </a:t>
            </a:r>
            <a:r>
              <a:rPr lang="en-US" dirty="0"/>
              <a:t>Insertions and deletions from </a:t>
            </a:r>
            <a:r>
              <a:rPr lang="en-US" b="1" dirty="0"/>
              <a:t>both front and rear</a:t>
            </a:r>
            <a:endParaRPr lang="en-US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Applications of Queue:</a:t>
            </a:r>
          </a:p>
          <a:p>
            <a:r>
              <a:rPr lang="en-GB" b="1" dirty="0"/>
              <a:t>CPU &amp; Disk Scheduling</a:t>
            </a:r>
            <a:endParaRPr lang="en-GB" dirty="0"/>
          </a:p>
          <a:p>
            <a:pPr lvl="1"/>
            <a:r>
              <a:rPr lang="en-GB" dirty="0"/>
              <a:t>Tasks are processed in the order they arrive.</a:t>
            </a:r>
          </a:p>
          <a:p>
            <a:r>
              <a:rPr lang="en-GB" b="1" dirty="0"/>
              <a:t>Print Queue</a:t>
            </a:r>
            <a:endParaRPr lang="en-GB" dirty="0"/>
          </a:p>
          <a:p>
            <a:pPr lvl="1"/>
            <a:r>
              <a:rPr lang="en-GB" dirty="0"/>
              <a:t>Documents sent to the printer are queued in order.</a:t>
            </a:r>
          </a:p>
          <a:p>
            <a:r>
              <a:rPr lang="en-GB" b="1" dirty="0"/>
              <a:t>Breadth-First Search (BFS)</a:t>
            </a:r>
            <a:endParaRPr lang="en-GB" dirty="0"/>
          </a:p>
          <a:p>
            <a:pPr lvl="1"/>
            <a:r>
              <a:rPr lang="en-GB" dirty="0"/>
              <a:t>Used in graph/tree traversal algorithms.</a:t>
            </a:r>
          </a:p>
          <a:p>
            <a:r>
              <a:rPr lang="en-GB" b="1" dirty="0"/>
              <a:t>Data Buffering</a:t>
            </a:r>
            <a:endParaRPr lang="en-GB" dirty="0"/>
          </a:p>
          <a:p>
            <a:pPr lvl="1"/>
            <a:r>
              <a:rPr lang="en-GB" dirty="0"/>
              <a:t>Queues handle streaming data or I/O buffers.</a:t>
            </a:r>
          </a:p>
          <a:p>
            <a:r>
              <a:rPr lang="en-GB" b="1" dirty="0"/>
              <a:t>Network Routing</a:t>
            </a:r>
            <a:endParaRPr lang="en-GB" dirty="0"/>
          </a:p>
          <a:p>
            <a:pPr lvl="1"/>
            <a:r>
              <a:rPr lang="en-GB" dirty="0"/>
              <a:t>Packets are handled in the order they arrive.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1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8828-D42D-30CA-1160-9FC179ADD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AC31B-A542-CFF9-AA5D-669554A39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658C6-CFF7-0C36-568F-1C45A00FE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Applications of Queue:</a:t>
            </a:r>
          </a:p>
          <a:p>
            <a:r>
              <a:rPr lang="en-GB" b="1" dirty="0"/>
              <a:t>CPU &amp; Disk Scheduling</a:t>
            </a:r>
            <a:endParaRPr lang="en-GB" dirty="0"/>
          </a:p>
          <a:p>
            <a:pPr lvl="1"/>
            <a:r>
              <a:rPr lang="en-GB" dirty="0"/>
              <a:t>Tasks are processed in the order they arrive.</a:t>
            </a:r>
          </a:p>
          <a:p>
            <a:r>
              <a:rPr lang="en-GB" b="1" dirty="0"/>
              <a:t>Print Queue</a:t>
            </a:r>
            <a:endParaRPr lang="en-GB" dirty="0"/>
          </a:p>
          <a:p>
            <a:pPr lvl="1"/>
            <a:r>
              <a:rPr lang="en-GB" dirty="0"/>
              <a:t>Documents sent to the printer are queued in order.</a:t>
            </a:r>
          </a:p>
          <a:p>
            <a:r>
              <a:rPr lang="en-GB" b="1" dirty="0"/>
              <a:t>Breadth-First Search (BFS)</a:t>
            </a:r>
            <a:endParaRPr lang="en-GB" dirty="0"/>
          </a:p>
          <a:p>
            <a:pPr lvl="1"/>
            <a:r>
              <a:rPr lang="en-GB" dirty="0"/>
              <a:t>Used in graph/tree traversal algorithms.</a:t>
            </a:r>
          </a:p>
          <a:p>
            <a:r>
              <a:rPr lang="en-GB" b="1" dirty="0"/>
              <a:t>Data Buffering</a:t>
            </a:r>
            <a:endParaRPr lang="en-GB" dirty="0"/>
          </a:p>
          <a:p>
            <a:pPr lvl="1"/>
            <a:r>
              <a:rPr lang="en-GB" dirty="0"/>
              <a:t>Queues handle streaming data or I/O buffers.</a:t>
            </a:r>
          </a:p>
          <a:p>
            <a:r>
              <a:rPr lang="en-GB" b="1" dirty="0"/>
              <a:t>Network Routing</a:t>
            </a:r>
            <a:endParaRPr lang="en-GB" dirty="0"/>
          </a:p>
          <a:p>
            <a:pPr lvl="1"/>
            <a:r>
              <a:rPr lang="en-GB" dirty="0"/>
              <a:t>Packets are handled in the order they arrive.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9C823-4482-DD0E-EC6F-57725BDBB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4BD96-1AF7-4450-99A7-A00EE4A958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Components:</a:t>
            </a:r>
          </a:p>
          <a:p>
            <a:pPr marL="0" indent="0">
              <a:buNone/>
            </a:pPr>
            <a:r>
              <a:rPr lang="en-GB" dirty="0"/>
              <a:t>  Key: The identifier used to store or retrieve the value.</a:t>
            </a:r>
          </a:p>
          <a:p>
            <a:pPr marL="0" indent="0">
              <a:buNone/>
            </a:pPr>
            <a:r>
              <a:rPr lang="en-GB" dirty="0"/>
              <a:t>  Value: The actual data associated with the key.</a:t>
            </a:r>
          </a:p>
          <a:p>
            <a:pPr marL="0" indent="0">
              <a:buNone/>
            </a:pPr>
            <a:r>
              <a:rPr lang="en-GB" dirty="0"/>
              <a:t>  Hash Function: Converts the key into a numeric index.</a:t>
            </a:r>
          </a:p>
          <a:p>
            <a:pPr marL="0" indent="0">
              <a:buNone/>
            </a:pPr>
            <a:r>
              <a:rPr lang="en-GB" dirty="0"/>
              <a:t>  Bucket: The slot in the underlying array where the value is stored.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Applications of Hash Tables</a:t>
            </a:r>
          </a:p>
          <a:p>
            <a:r>
              <a:rPr lang="en-US" b="1" dirty="0"/>
              <a:t>Database Indexing</a:t>
            </a:r>
            <a:endParaRPr lang="en-US" dirty="0"/>
          </a:p>
          <a:p>
            <a:pPr lvl="1"/>
            <a:r>
              <a:rPr lang="en-US" dirty="0"/>
              <a:t>Quick lookup of records using unique keys (like IDs).</a:t>
            </a:r>
          </a:p>
          <a:p>
            <a:r>
              <a:rPr lang="en-US" b="1" dirty="0"/>
              <a:t>Symbol Table in Compilers</a:t>
            </a:r>
            <a:endParaRPr lang="en-US" dirty="0"/>
          </a:p>
          <a:p>
            <a:pPr lvl="1"/>
            <a:r>
              <a:rPr lang="en-US" dirty="0"/>
              <a:t>Maps variable/function names to information like type, scope, etc.</a:t>
            </a:r>
          </a:p>
          <a:p>
            <a:r>
              <a:rPr lang="en-US" b="1" dirty="0"/>
              <a:t>Caching / </a:t>
            </a:r>
            <a:r>
              <a:rPr lang="en-US" b="1" dirty="0" err="1"/>
              <a:t>Memoization</a:t>
            </a:r>
            <a:endParaRPr lang="en-US" dirty="0"/>
          </a:p>
          <a:p>
            <a:pPr lvl="1"/>
            <a:r>
              <a:rPr lang="en-US" dirty="0"/>
              <a:t>Store precomputed results for fast future retrieval.</a:t>
            </a:r>
          </a:p>
          <a:p>
            <a:r>
              <a:rPr lang="en-US" b="1" dirty="0"/>
              <a:t>Sets and Maps in Programming</a:t>
            </a:r>
            <a:endParaRPr lang="en-US" dirty="0"/>
          </a:p>
          <a:p>
            <a:pPr lvl="1"/>
            <a:r>
              <a:rPr lang="en-US" dirty="0"/>
              <a:t>Most programming languages implement dictionaries and sets using hash tables.</a:t>
            </a:r>
          </a:p>
          <a:p>
            <a:r>
              <a:rPr lang="en-US" b="1" dirty="0"/>
              <a:t>Password Verification</a:t>
            </a:r>
            <a:endParaRPr lang="en-US" dirty="0"/>
          </a:p>
          <a:p>
            <a:pPr lvl="1"/>
            <a:r>
              <a:rPr lang="en-US" dirty="0"/>
              <a:t>Store password hashes instead of raw passwords.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8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72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330B-2F59-F8BF-E1C4-1A3B52513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4D831-4E9A-D56F-C5D9-D7C8954F8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65744-D696-3F1E-E2C4-5E2B54D7A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AFDEA-F7BA-B2D1-8888-BAC48CBD7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604C4-F75C-4071-A07A-E26E4A59F1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515" y="2208190"/>
            <a:ext cx="10259568" cy="1305404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3602038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292BC50-C43F-67CF-1CDA-F1F2F14DB196}"/>
              </a:ext>
            </a:extLst>
          </p:cNvPr>
          <p:cNvSpPr/>
          <p:nvPr userDrawn="1"/>
        </p:nvSpPr>
        <p:spPr>
          <a:xfrm>
            <a:off x="-1603" y="23798"/>
            <a:ext cx="251861" cy="6812280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3BF350-C910-E3C2-8A50-A2ABE4888162}"/>
              </a:ext>
            </a:extLst>
          </p:cNvPr>
          <p:cNvSpPr/>
          <p:nvPr userDrawn="1"/>
        </p:nvSpPr>
        <p:spPr>
          <a:xfrm>
            <a:off x="0" y="1"/>
            <a:ext cx="12192000" cy="914400"/>
          </a:xfrm>
          <a:prstGeom prst="rect">
            <a:avLst/>
          </a:prstGeom>
          <a:solidFill>
            <a:schemeClr val="bg1">
              <a:lumMod val="75000"/>
              <a:alpha val="8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1311" y="183506"/>
            <a:ext cx="11731623" cy="681774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b="1"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74579" y="968887"/>
            <a:ext cx="11731623" cy="5417742"/>
          </a:xfrm>
          <a:prstGeom prst="rect">
            <a:avLst/>
          </a:prstGeom>
        </p:spPr>
        <p:txBody>
          <a:bodyPr/>
          <a:lstStyle>
            <a:lvl1pPr algn="just">
              <a:lnSpc>
                <a:spcPct val="100000"/>
              </a:lnSpc>
              <a:spcBef>
                <a:spcPts val="200"/>
              </a:spcBef>
              <a:defRPr sz="2800"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just">
              <a:lnSpc>
                <a:spcPct val="100000"/>
              </a:lnSpc>
              <a:spcBef>
                <a:spcPts val="200"/>
              </a:spcBef>
              <a:defRPr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00000"/>
              </a:lnSpc>
              <a:spcBef>
                <a:spcPts val="200"/>
              </a:spcBef>
              <a:defRPr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200"/>
              </a:spcBef>
              <a:defRPr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spcBef>
                <a:spcPts val="200"/>
              </a:spcBef>
              <a:defRPr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D347B7-A383-E5D5-F3E9-ECAF8D21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7" y="6433698"/>
            <a:ext cx="2743200" cy="320040"/>
          </a:xfrm>
          <a:prstGeom prst="rect">
            <a:avLst/>
          </a:prstGeom>
        </p:spPr>
        <p:txBody>
          <a:bodyPr/>
          <a:lstStyle/>
          <a:p>
            <a:fld id="{EF8306A6-B332-43BA-A164-E51FC5395952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77DBF3-CEE3-DED5-B38F-530AC256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311" y="6433698"/>
            <a:ext cx="3951194" cy="3200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 to Data Structures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A387FF-843F-DBE4-5A50-D0E7618E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8719" y="6433698"/>
            <a:ext cx="764215" cy="320040"/>
          </a:xfrm>
          <a:prstGeom prst="rect">
            <a:avLst/>
          </a:prstGeom>
        </p:spPr>
        <p:txBody>
          <a:bodyPr/>
          <a:lstStyle>
            <a:lvl1pPr algn="r">
              <a:defRPr b="1"/>
            </a:lvl1pPr>
          </a:lstStyle>
          <a:p>
            <a:fld id="{C43898F3-53D0-4600-AC2E-55B5DBF6C6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C5094-81FB-70AE-0674-402FBB58F1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6391" y="27840"/>
            <a:ext cx="855865" cy="8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9F5EB-E7C1-4802-9A21-20807988D56A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CS-429   Introduction to Data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0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5" y="33251"/>
            <a:ext cx="11381518" cy="820694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24764"/>
          </a:xfrm>
        </p:spPr>
        <p:txBody>
          <a:bodyPr/>
          <a:lstStyle>
            <a:lvl1pPr algn="just">
              <a:defRPr>
                <a:solidFill>
                  <a:schemeClr val="tx1"/>
                </a:solidFill>
                <a:latin typeface="+mj-lt"/>
              </a:defRPr>
            </a:lvl1pPr>
            <a:lvl2pPr algn="just">
              <a:defRPr>
                <a:solidFill>
                  <a:schemeClr val="tx1"/>
                </a:solidFill>
                <a:latin typeface="+mj-lt"/>
              </a:defRPr>
            </a:lvl2pPr>
            <a:lvl3pPr algn="just">
              <a:defRPr>
                <a:solidFill>
                  <a:schemeClr val="tx1"/>
                </a:solidFill>
                <a:latin typeface="+mj-lt"/>
              </a:defRPr>
            </a:lvl3pPr>
            <a:lvl4pPr algn="just">
              <a:defRPr>
                <a:solidFill>
                  <a:schemeClr val="tx1"/>
                </a:solidFill>
                <a:latin typeface="+mj-lt"/>
              </a:defRPr>
            </a:lvl4pPr>
            <a:lvl5pPr algn="just"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5860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0" y="6366"/>
            <a:ext cx="12188949" cy="68835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92000"/>
                </a:schemeClr>
              </a:gs>
              <a:gs pos="20000">
                <a:schemeClr val="bg1">
                  <a:lumMod val="75000"/>
                  <a:alpha val="92000"/>
                </a:schemeClr>
              </a:gs>
              <a:gs pos="100000">
                <a:schemeClr val="bg1">
                  <a:lumMod val="90000"/>
                  <a:alpha val="9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41" y="994522"/>
            <a:ext cx="11817767" cy="542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9" y="47830"/>
            <a:ext cx="11503151" cy="87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6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CS312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highlight>
                  <a:srgbClr val="00FFFF"/>
                </a:highlight>
              </a:rPr>
              <a:t>Lecture  #  03</a:t>
            </a:r>
          </a:p>
          <a:p>
            <a:pPr algn="r"/>
            <a:r>
              <a:rPr lang="en-US" b="1" dirty="0"/>
              <a:t>HITEC University, Taxila</a:t>
            </a:r>
          </a:p>
          <a:p>
            <a:pPr algn="r"/>
            <a:r>
              <a:rPr lang="en-US" b="1" dirty="0"/>
              <a:t>Mr. Mubashir Iqbal</a:t>
            </a:r>
          </a:p>
          <a:p>
            <a:pPr algn="r"/>
            <a:r>
              <a:rPr lang="en-US" b="1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C8FD-FFDF-9042-AC48-226042BD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Primitive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0040-A7F6-DE66-5A53-66A5B269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Primitive data structures are the most basic units of data </a:t>
            </a:r>
            <a:r>
              <a:rPr lang="en-GB" dirty="0"/>
              <a:t>that </a:t>
            </a:r>
            <a:r>
              <a:rPr lang="en-GB" dirty="0">
                <a:highlight>
                  <a:srgbClr val="00FF00"/>
                </a:highlight>
              </a:rPr>
              <a:t>serve as the building blocks for all other data structures</a:t>
            </a:r>
            <a:r>
              <a:rPr lang="en-GB" dirty="0"/>
              <a:t>. They directly operate upon the machine instructions and are provided by programming languages natively.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47112-2484-6A15-96E6-1EDAB703C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EBC2F7-2DF0-7804-3C1F-B563D96C2183}"/>
              </a:ext>
            </a:extLst>
          </p:cNvPr>
          <p:cNvGraphicFramePr>
            <a:graphicFrameLocks noGrp="1"/>
          </p:cNvGraphicFramePr>
          <p:nvPr/>
        </p:nvGraphicFramePr>
        <p:xfrm>
          <a:off x="568929" y="2358188"/>
          <a:ext cx="11348491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387">
                  <a:extLst>
                    <a:ext uri="{9D8B030D-6E8A-4147-A177-3AD203B41FA5}">
                      <a16:colId xmlns:a16="http://schemas.microsoft.com/office/drawing/2014/main" val="699649263"/>
                    </a:ext>
                  </a:extLst>
                </a:gridCol>
                <a:gridCol w="1689139">
                  <a:extLst>
                    <a:ext uri="{9D8B030D-6E8A-4147-A177-3AD203B41FA5}">
                      <a16:colId xmlns:a16="http://schemas.microsoft.com/office/drawing/2014/main" val="3575012963"/>
                    </a:ext>
                  </a:extLst>
                </a:gridCol>
                <a:gridCol w="3946117">
                  <a:extLst>
                    <a:ext uri="{9D8B030D-6E8A-4147-A177-3AD203B41FA5}">
                      <a16:colId xmlns:a16="http://schemas.microsoft.com/office/drawing/2014/main" val="3354947546"/>
                    </a:ext>
                  </a:extLst>
                </a:gridCol>
                <a:gridCol w="5133848">
                  <a:extLst>
                    <a:ext uri="{9D8B030D-6E8A-4147-A177-3AD203B41FA5}">
                      <a16:colId xmlns:a16="http://schemas.microsoft.com/office/drawing/2014/main" val="2866132455"/>
                    </a:ext>
                  </a:extLst>
                </a:gridCol>
              </a:tblGrid>
              <a:tr h="29995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S/N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Structures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&amp; Range (architecture-dependent)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016036"/>
                  </a:ext>
                </a:extLst>
              </a:tr>
              <a:tr h="11057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 (int)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whole numbers </a:t>
                      </a:r>
                    </a:p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 decimal point)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16-bit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-32,768 to 32,767</a:t>
                      </a:r>
                    </a:p>
                    <a:p>
                      <a:pPr algn="l"/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32-bit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-2,147,483,648 to 2,147,483,647</a:t>
                      </a:r>
                    </a:p>
                    <a:p>
                      <a:pPr algn="l"/>
                      <a:r>
                        <a:rPr lang="en-GB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64-bit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−9,223,372,036,854,775,808 to 9,223,372,036,854,775,807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628052"/>
                  </a:ext>
                </a:extLst>
              </a:tr>
              <a:tr h="595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/ 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real numbers (decimals)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 (32-bit)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Precision: ~7 decimal digits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(64-bit)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Precision: ~15 decimal digits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145160"/>
                  </a:ext>
                </a:extLst>
              </a:tr>
              <a:tr h="11057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 (char)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a single alphanumeric character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ASCII: 0 to 127</a:t>
                      </a:r>
                    </a:p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Extended ASCII: 0 to 255</a:t>
                      </a:r>
                    </a:p>
                    <a:p>
                      <a:pPr algn="l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Unicode (UTF-16): 0 to 65,535 (used in Java, Python)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899347"/>
                  </a:ext>
                </a:extLst>
              </a:tr>
              <a:tr h="595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 (bool)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Holds one of two possible values: 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 or False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Often 1 byte (even though 1 bit is sufficient)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9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6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36893-DCD0-118C-91AA-7F780AA3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6C37-BBD9-FAAF-B0EA-68349021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50EAF-BEA3-4CCB-A350-A1D08A37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FF00FF"/>
                </a:highlight>
              </a:rPr>
              <a:t>1.  Arrays</a:t>
            </a:r>
          </a:p>
          <a:p>
            <a:pPr marL="0" indent="0">
              <a:buNone/>
            </a:pPr>
            <a:r>
              <a:rPr lang="en-GB" dirty="0"/>
              <a:t>An Array is a linear data structure that stores a </a:t>
            </a:r>
            <a:r>
              <a:rPr lang="en-GB" u="sng" dirty="0"/>
              <a:t>fixed-size sequence </a:t>
            </a:r>
            <a:r>
              <a:rPr lang="en-GB" dirty="0"/>
              <a:t>of elements of the </a:t>
            </a:r>
            <a:r>
              <a:rPr lang="en-GB" u="sng" dirty="0"/>
              <a:t>same data type </a:t>
            </a:r>
            <a:r>
              <a:rPr lang="en-GB" dirty="0"/>
              <a:t>in contiguous memory locations.</a:t>
            </a:r>
          </a:p>
          <a:p>
            <a:pPr marL="0" indent="0">
              <a:buNone/>
            </a:pPr>
            <a:r>
              <a:rPr lang="en-GB" b="1" dirty="0"/>
              <a:t>Types:</a:t>
            </a:r>
          </a:p>
          <a:p>
            <a:r>
              <a:rPr lang="en-GB" dirty="0"/>
              <a:t>1D – Single Dimensional</a:t>
            </a:r>
          </a:p>
          <a:p>
            <a:r>
              <a:rPr lang="en-GB" dirty="0"/>
              <a:t>2D – Double Dimensional</a:t>
            </a:r>
          </a:p>
          <a:p>
            <a:r>
              <a:rPr lang="en-GB" dirty="0"/>
              <a:t>3D – Three Dimensional</a:t>
            </a:r>
          </a:p>
          <a:p>
            <a:r>
              <a:rPr lang="en-GB" dirty="0"/>
              <a:t>ND – N time Dimensional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28CBB-40E5-B4E5-9E0E-1ECBE507E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Arrays in C Programming - BragitOff.com">
            <a:extLst>
              <a:ext uri="{FF2B5EF4-FFF2-40B4-BE49-F238E27FC236}">
                <a16:creationId xmlns:a16="http://schemas.microsoft.com/office/drawing/2014/main" id="{419416E8-8F15-F4F9-0FDC-B6E3A374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4" y="2408049"/>
            <a:ext cx="4033054" cy="1461982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 - Visualization of N&gt;2-D array? - Software Engineering Stack Exchange">
            <a:extLst>
              <a:ext uri="{FF2B5EF4-FFF2-40B4-BE49-F238E27FC236}">
                <a16:creationId xmlns:a16="http://schemas.microsoft.com/office/drawing/2014/main" id="{65249817-7E0B-95BD-5643-5925A95B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4084925"/>
            <a:ext cx="5085796" cy="2706137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iterate a Multidimensional Array? | GeeksforGeeks">
            <a:extLst>
              <a:ext uri="{FF2B5EF4-FFF2-40B4-BE49-F238E27FC236}">
                <a16:creationId xmlns:a16="http://schemas.microsoft.com/office/drawing/2014/main" id="{CE253201-F734-807D-498E-F348C8BC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392" y="2006081"/>
            <a:ext cx="2839810" cy="1974494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7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AF6C3-2B33-7C23-F2BC-49B7275B9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4EBD-D49F-0078-0229-47C78B2C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65F8-1114-014E-8C67-58ED9D72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2. Lists: </a:t>
            </a:r>
            <a:r>
              <a:rPr lang="en-GB" dirty="0"/>
              <a:t>A List is a linear data structure that stores a collection of elements in a sequence, where order matters. Each element can be accessed by its position (index), </a:t>
            </a:r>
            <a:r>
              <a:rPr lang="en-GB" u="sng" dirty="0"/>
              <a:t>duplicates are allowed</a:t>
            </a:r>
            <a:r>
              <a:rPr lang="en-GB" dirty="0"/>
              <a:t>, </a:t>
            </a:r>
            <a:r>
              <a:rPr lang="en-GB" u="sng" dirty="0"/>
              <a:t>dynamic resizing</a:t>
            </a:r>
            <a:r>
              <a:rPr lang="en-GB" dirty="0"/>
              <a:t>, and </a:t>
            </a:r>
            <a:r>
              <a:rPr lang="en-GB" u="sng" dirty="0">
                <a:highlight>
                  <a:srgbClr val="00FFFF"/>
                </a:highlight>
              </a:rPr>
              <a:t>efficient insertions/deletions</a:t>
            </a:r>
            <a:r>
              <a:rPr lang="en-GB" dirty="0"/>
              <a:t>.</a:t>
            </a:r>
            <a:endParaRPr lang="en-GB" b="1" dirty="0"/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00FF00"/>
                </a:highlight>
              </a:rPr>
              <a:t>Each element (node) contains data + pointer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solidFill>
                <a:schemeClr val="accent6">
                  <a:lumMod val="75000"/>
                </a:scheme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struct Node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int data;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    struct Node* next;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};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9B6C4-B91A-CCF2-A7AC-D7B486C4B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Linked List in Data Structure | Types of Linked List - Scaler Topics">
            <a:extLst>
              <a:ext uri="{FF2B5EF4-FFF2-40B4-BE49-F238E27FC236}">
                <a16:creationId xmlns:a16="http://schemas.microsoft.com/office/drawing/2014/main" id="{E7C2475B-4D80-F213-4989-A824B1EBFA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9767" r="1816" b="25736"/>
          <a:stretch>
            <a:fillRect/>
          </a:stretch>
        </p:blipFill>
        <p:spPr bwMode="auto">
          <a:xfrm>
            <a:off x="6894198" y="2335619"/>
            <a:ext cx="5243080" cy="229759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ked List in Data Structure | Types of Linked List - Scaler Topics">
            <a:extLst>
              <a:ext uri="{FF2B5EF4-FFF2-40B4-BE49-F238E27FC236}">
                <a16:creationId xmlns:a16="http://schemas.microsoft.com/office/drawing/2014/main" id="{D674E838-8985-B7AB-4C21-6BE72265B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22481" r="5979" b="27132"/>
          <a:stretch>
            <a:fillRect/>
          </a:stretch>
        </p:blipFill>
        <p:spPr bwMode="auto">
          <a:xfrm>
            <a:off x="3710251" y="4750928"/>
            <a:ext cx="5221814" cy="20595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8746C-024B-4AB3-569E-1CAF2FD9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2F9A-5A07-BA35-C066-05A413B5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2071-3760-9774-AE2F-E75AE4F24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2. Lists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Types:</a:t>
            </a:r>
          </a:p>
          <a:p>
            <a:r>
              <a:rPr lang="en-GB" dirty="0"/>
              <a:t>Singly Linked List</a:t>
            </a:r>
          </a:p>
          <a:p>
            <a:r>
              <a:rPr lang="en-GB" dirty="0"/>
              <a:t>Doubly Linked List</a:t>
            </a:r>
          </a:p>
          <a:p>
            <a:r>
              <a:rPr lang="en-GB" dirty="0"/>
              <a:t>Circular Linked List</a:t>
            </a:r>
          </a:p>
          <a:p>
            <a:r>
              <a:rPr lang="en-GB" dirty="0"/>
              <a:t>Double circular Linked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0AB91-6507-0B18-8BB7-145CF44D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0" name="Picture 2" descr="Doubly Linked List in java - Java2Blog">
            <a:extLst>
              <a:ext uri="{FF2B5EF4-FFF2-40B4-BE49-F238E27FC236}">
                <a16:creationId xmlns:a16="http://schemas.microsoft.com/office/drawing/2014/main" id="{34C3197D-783B-0521-2782-8651374D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0" y="1116414"/>
            <a:ext cx="8119730" cy="206186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ircular Linked List - Scaler Topics">
            <a:extLst>
              <a:ext uri="{FF2B5EF4-FFF2-40B4-BE49-F238E27FC236}">
                <a16:creationId xmlns:a16="http://schemas.microsoft.com/office/drawing/2014/main" id="{58086D45-E51B-C74B-07A0-E44C2697D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7385" r="27611" b="60960"/>
          <a:stretch>
            <a:fillRect/>
          </a:stretch>
        </p:blipFill>
        <p:spPr bwMode="auto">
          <a:xfrm>
            <a:off x="6536907" y="3458699"/>
            <a:ext cx="5210090" cy="264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9090B-E6D7-4978-0C9A-6C8BB9F5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5F74-C19F-ED7A-BC20-271EBA7D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383DC-4AAB-5485-4A82-B984F221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0000FF"/>
                </a:highlight>
              </a:rPr>
              <a:t>3. Stack</a:t>
            </a:r>
          </a:p>
          <a:p>
            <a:pPr marL="0" indent="0">
              <a:buNone/>
            </a:pPr>
            <a:r>
              <a:rPr lang="en-GB" dirty="0"/>
              <a:t>A Stack is a linear data structure that follows the LIFO (Last In, First Out) principle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Operations</a:t>
            </a:r>
            <a:r>
              <a:rPr lang="en-US" dirty="0"/>
              <a:t>: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push(x)</a:t>
            </a:r>
            <a:r>
              <a:rPr lang="en-GB" dirty="0"/>
              <a:t>		</a:t>
            </a:r>
            <a:r>
              <a:rPr lang="en-GB" sz="2400" dirty="0"/>
              <a:t>Adds element x to the top of the stack</a:t>
            </a:r>
            <a:endParaRPr lang="en-GB" dirty="0"/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pop()</a:t>
            </a:r>
            <a:r>
              <a:rPr lang="en-GB" dirty="0"/>
              <a:t>		</a:t>
            </a:r>
            <a:r>
              <a:rPr lang="en-GB" sz="2400" dirty="0"/>
              <a:t>Removes the top element from the stack</a:t>
            </a:r>
            <a:r>
              <a:rPr lang="en-GB" dirty="0"/>
              <a:t>	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peek() or top()</a:t>
            </a:r>
            <a:r>
              <a:rPr lang="en-GB" dirty="0"/>
              <a:t>	</a:t>
            </a:r>
            <a:r>
              <a:rPr lang="en-GB" sz="2400" dirty="0"/>
              <a:t>Views the top element without removing it	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isEmpty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()</a:t>
            </a:r>
            <a:r>
              <a:rPr lang="en-GB" dirty="0"/>
              <a:t>		</a:t>
            </a:r>
            <a:r>
              <a:rPr lang="en-GB" sz="2400" dirty="0"/>
              <a:t>Checks if the stack is empty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DECE1-7CCB-20DA-7774-37BCF563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Data Structures: Stacks, Queues, Linked Lists and Tries · GitHub">
            <a:extLst>
              <a:ext uri="{FF2B5EF4-FFF2-40B4-BE49-F238E27FC236}">
                <a16:creationId xmlns:a16="http://schemas.microsoft.com/office/drawing/2014/main" id="{72C96C2A-7B9B-192F-2A04-68AAE2709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70" y="2160487"/>
            <a:ext cx="3430552" cy="421560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66DE-B4B6-CD32-F540-9F789ACF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ta Structures: Stacks, Queues, Linked Lists and Tries · GitHub">
            <a:extLst>
              <a:ext uri="{FF2B5EF4-FFF2-40B4-BE49-F238E27FC236}">
                <a16:creationId xmlns:a16="http://schemas.microsoft.com/office/drawing/2014/main" id="{9927C38A-749C-7FC7-C764-FD2D5972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25" y="1042865"/>
            <a:ext cx="2278222" cy="2799571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A1657-C6D4-E63A-BEC9-50B7752C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BA68E-FF32-3194-DD89-4C73FE6A3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9780159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00FF"/>
                </a:highlight>
              </a:rPr>
              <a:t>3. Stack </a:t>
            </a:r>
            <a:endParaRPr lang="en-GB" dirty="0"/>
          </a:p>
          <a:p>
            <a:pPr marL="0" indent="0">
              <a:buNone/>
            </a:pPr>
            <a:r>
              <a:rPr lang="en-GB" sz="2400" b="1" dirty="0"/>
              <a:t>1. Undo/Redo Functionality: </a:t>
            </a:r>
            <a:r>
              <a:rPr lang="en-GB" sz="2400" dirty="0"/>
              <a:t>Used in editors like </a:t>
            </a:r>
            <a:r>
              <a:rPr lang="en-GB" sz="2400" b="1" dirty="0"/>
              <a:t>MS Word</a:t>
            </a:r>
            <a:r>
              <a:rPr lang="en-GB" sz="2400" dirty="0"/>
              <a:t>, </a:t>
            </a:r>
            <a:r>
              <a:rPr lang="en-GB" sz="2400" b="1" dirty="0"/>
              <a:t>Photoshop, </a:t>
            </a:r>
            <a:r>
              <a:rPr lang="en-GB" sz="2400" dirty="0"/>
              <a:t>Each action is </a:t>
            </a:r>
            <a:r>
              <a:rPr lang="en-GB" sz="2400" b="1" dirty="0"/>
              <a:t>pushed</a:t>
            </a:r>
            <a:r>
              <a:rPr lang="en-GB" sz="2400" dirty="0"/>
              <a:t> onto a stack, Pressing Undo </a:t>
            </a:r>
            <a:r>
              <a:rPr lang="en-GB" sz="2400" b="1" dirty="0"/>
              <a:t>pops</a:t>
            </a:r>
            <a:r>
              <a:rPr lang="en-GB" sz="2400" dirty="0"/>
              <a:t> the last action.</a:t>
            </a:r>
          </a:p>
          <a:p>
            <a:pPr marL="0" indent="0">
              <a:buNone/>
            </a:pPr>
            <a:r>
              <a:rPr lang="en-GB" sz="2400" b="1" dirty="0"/>
              <a:t>2. Backtracking (e.g., Maze Solving, DFS), </a:t>
            </a:r>
            <a:r>
              <a:rPr lang="en-GB" sz="2400" dirty="0"/>
              <a:t>Stacks are used to track the path.</a:t>
            </a:r>
          </a:p>
          <a:p>
            <a:pPr marL="0" indent="0">
              <a:buNone/>
            </a:pPr>
            <a:r>
              <a:rPr lang="en-US" sz="2400" b="1" dirty="0"/>
              <a:t>3.</a:t>
            </a:r>
            <a:r>
              <a:rPr lang="en-US" sz="2400" dirty="0"/>
              <a:t> </a:t>
            </a:r>
            <a:r>
              <a:rPr lang="en-GB" sz="2400" b="1" dirty="0"/>
              <a:t>Expression Evaluation &amp; Syntax Parsing: </a:t>
            </a:r>
            <a:r>
              <a:rPr lang="en-GB" sz="2400" dirty="0"/>
              <a:t>Compilers use stacks for: 	Infix to postfix conversion</a:t>
            </a: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4. Stack of Plates / Books: </a:t>
            </a:r>
            <a:r>
              <a:rPr lang="en-GB" sz="2400" dirty="0"/>
              <a:t>Last plate/book added is the first to be removed.</a:t>
            </a:r>
          </a:p>
          <a:p>
            <a:pPr marL="0" indent="0">
              <a:buNone/>
            </a:pPr>
            <a:r>
              <a:rPr lang="en-GB" sz="2400" b="1" dirty="0"/>
              <a:t>5. Browser History (Back Button): </a:t>
            </a:r>
            <a:r>
              <a:rPr lang="en-GB" sz="2400" dirty="0"/>
              <a:t>Each visited page is </a:t>
            </a:r>
            <a:r>
              <a:rPr lang="en-GB" sz="2400" b="1" dirty="0"/>
              <a:t>pushed</a:t>
            </a:r>
            <a:r>
              <a:rPr lang="en-GB" sz="2400" dirty="0"/>
              <a:t> onto a stack, Pressing "Back" </a:t>
            </a:r>
            <a:r>
              <a:rPr lang="en-GB" sz="2400" b="1" dirty="0"/>
              <a:t>pops</a:t>
            </a:r>
            <a:r>
              <a:rPr lang="en-GB" sz="2400" dirty="0"/>
              <a:t> the current page and shows the previous.</a:t>
            </a:r>
          </a:p>
          <a:p>
            <a:pPr marL="0" indent="0">
              <a:buNone/>
            </a:pPr>
            <a:r>
              <a:rPr lang="en-GB" sz="2400" b="1" dirty="0"/>
              <a:t>6. Reversing a Word: </a:t>
            </a:r>
            <a:r>
              <a:rPr lang="en-GB" sz="2400" dirty="0"/>
              <a:t>Push each character onto a stack, then pop to reverse the string.</a:t>
            </a:r>
          </a:p>
          <a:p>
            <a:pPr marL="0" indent="0">
              <a:buNone/>
            </a:pPr>
            <a:r>
              <a:rPr lang="en-GB" sz="2400" b="1" dirty="0"/>
              <a:t>7. Boxing Items: </a:t>
            </a:r>
            <a:r>
              <a:rPr lang="en-GB" sz="2400" dirty="0"/>
              <a:t>Items are packed in boxes, last item packed is first to unpack.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49D00-87E0-23BC-4BDB-597270EDF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C094F-A8F9-FF29-6665-6BCE7322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4A0EA-AC65-F753-4543-70FB547A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D757-091E-1BB6-A98D-7CCC976F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4. Queues</a:t>
            </a:r>
          </a:p>
          <a:p>
            <a:pPr marL="0" indent="0">
              <a:buNone/>
            </a:pPr>
            <a:r>
              <a:rPr lang="en-GB" dirty="0"/>
              <a:t>A Queue is a linear data structure that follows the FIFO (First In, First Out) principle.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Operations:</a:t>
            </a:r>
          </a:p>
          <a:p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enqueue(x)</a:t>
            </a:r>
            <a:r>
              <a:rPr lang="en-GB" dirty="0"/>
              <a:t>	Adds element x at the rear	</a:t>
            </a:r>
          </a:p>
          <a:p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dequeue()</a:t>
            </a:r>
            <a:r>
              <a:rPr lang="en-GB" dirty="0"/>
              <a:t>	Removes and returns element from front</a:t>
            </a:r>
          </a:p>
          <a:p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front()</a:t>
            </a:r>
            <a:r>
              <a:rPr lang="en-GB" dirty="0"/>
              <a:t>		Returns element at the front (without removing it)</a:t>
            </a:r>
          </a:p>
          <a:p>
            <a:r>
              <a:rPr lang="en-GB" sz="3000" dirty="0" err="1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isEmpty</a:t>
            </a:r>
            <a:r>
              <a:rPr lang="en-GB" sz="3000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()</a:t>
            </a:r>
            <a:r>
              <a:rPr lang="en-GB" dirty="0"/>
              <a:t>		Checks if the queue is empty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1E48-5FCB-C9DE-2861-971A071FA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100" name="Picture 4" descr="Stacks and Queues in Java: A Brief Overview of Their Concepts and  Implementations | by @thegeekplanets | Medium">
            <a:extLst>
              <a:ext uri="{FF2B5EF4-FFF2-40B4-BE49-F238E27FC236}">
                <a16:creationId xmlns:a16="http://schemas.microsoft.com/office/drawing/2014/main" id="{FDC32AD8-E27C-5341-B4E2-0B73EE44D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4651" r="4922" b="14128"/>
          <a:stretch>
            <a:fillRect/>
          </a:stretch>
        </p:blipFill>
        <p:spPr bwMode="auto">
          <a:xfrm>
            <a:off x="6894198" y="1899186"/>
            <a:ext cx="5023223" cy="28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0A19-27C1-A319-8405-F3A4D279E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5D31-EE35-75E2-0C8A-B951FC14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85840-144D-AB7A-91D6-609C04E9D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Type of Queues </a:t>
            </a:r>
            <a:r>
              <a:rPr lang="en-US" dirty="0">
                <a:highlight>
                  <a:srgbClr val="FFFF00"/>
                </a:highlight>
              </a:rPr>
              <a:t>: </a:t>
            </a:r>
          </a:p>
          <a:p>
            <a:pPr marL="0" indent="0">
              <a:buNone/>
            </a:pPr>
            <a:r>
              <a:rPr lang="en-US" b="1" dirty="0"/>
              <a:t>1. Simple Queue </a:t>
            </a:r>
            <a:r>
              <a:rPr lang="en-US" dirty="0"/>
              <a:t>Standard FIFO queue</a:t>
            </a:r>
          </a:p>
          <a:p>
            <a:pPr marL="0" indent="0">
              <a:buNone/>
            </a:pPr>
            <a:r>
              <a:rPr lang="en-US" b="1" dirty="0"/>
              <a:t>2. Circular Queue </a:t>
            </a:r>
            <a:r>
              <a:rPr lang="en-US" dirty="0"/>
              <a:t>Last position connects to the first to reuse space</a:t>
            </a:r>
          </a:p>
          <a:p>
            <a:pPr marL="0" indent="0">
              <a:buNone/>
            </a:pPr>
            <a:r>
              <a:rPr lang="en-US" b="1" dirty="0"/>
              <a:t>3. Priority Queue </a:t>
            </a:r>
            <a:r>
              <a:rPr lang="en-US" dirty="0"/>
              <a:t>Elements dequeued based on </a:t>
            </a:r>
            <a:r>
              <a:rPr lang="en-US" b="1" dirty="0"/>
              <a:t>priority</a:t>
            </a:r>
            <a:r>
              <a:rPr lang="en-US" dirty="0"/>
              <a:t>, not just order</a:t>
            </a:r>
          </a:p>
          <a:p>
            <a:pPr marL="0" indent="0">
              <a:buNone/>
            </a:pPr>
            <a:r>
              <a:rPr lang="en-US" b="1" dirty="0"/>
              <a:t>4. Double-Ended Queue: </a:t>
            </a:r>
            <a:r>
              <a:rPr lang="en-US" dirty="0"/>
              <a:t>Insertions and deletions from </a:t>
            </a:r>
            <a:r>
              <a:rPr lang="en-US" b="1" dirty="0"/>
              <a:t>both front and rear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7F517-6908-2B26-A5D6-341B1E84F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100" name="Picture 4" descr="Stacks and Queues in Java: A Brief Overview of Their Concepts and  Implementations | by @thegeekplanets | Medium">
            <a:extLst>
              <a:ext uri="{FF2B5EF4-FFF2-40B4-BE49-F238E27FC236}">
                <a16:creationId xmlns:a16="http://schemas.microsoft.com/office/drawing/2014/main" id="{727252C5-3EC5-4862-108D-1DF535E67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t="24651" r="4922" b="14128"/>
          <a:stretch>
            <a:fillRect/>
          </a:stretch>
        </p:blipFill>
        <p:spPr bwMode="auto">
          <a:xfrm>
            <a:off x="4993105" y="3570432"/>
            <a:ext cx="5811253" cy="32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0527-91E0-60B6-8D0A-3C854A54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6F9A6-3096-583B-60BD-04ECD55C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Applications of Queue:</a:t>
            </a:r>
          </a:p>
          <a:p>
            <a:r>
              <a:rPr lang="en-GB" b="1" dirty="0"/>
              <a:t>CPU &amp; Disk Scheduling</a:t>
            </a:r>
            <a:endParaRPr lang="en-GB" dirty="0"/>
          </a:p>
          <a:p>
            <a:pPr lvl="1"/>
            <a:r>
              <a:rPr lang="en-GB" dirty="0"/>
              <a:t>Tasks are processed in the order they arrive.</a:t>
            </a:r>
          </a:p>
          <a:p>
            <a:r>
              <a:rPr lang="en-GB" b="1" dirty="0"/>
              <a:t>Print Queue</a:t>
            </a:r>
            <a:endParaRPr lang="en-GB" dirty="0"/>
          </a:p>
          <a:p>
            <a:pPr lvl="1"/>
            <a:r>
              <a:rPr lang="en-GB" dirty="0"/>
              <a:t>Documents sent to the printer are queued in order.</a:t>
            </a:r>
          </a:p>
          <a:p>
            <a:r>
              <a:rPr lang="en-GB" b="1" dirty="0"/>
              <a:t>Breadth-First Search (BFS)</a:t>
            </a:r>
            <a:endParaRPr lang="en-GB" dirty="0"/>
          </a:p>
          <a:p>
            <a:pPr lvl="1"/>
            <a:r>
              <a:rPr lang="en-GB" dirty="0"/>
              <a:t>Used in graph/tree traversal algorithms.</a:t>
            </a:r>
          </a:p>
          <a:p>
            <a:r>
              <a:rPr lang="en-GB" b="1" dirty="0"/>
              <a:t>Data Buffering</a:t>
            </a:r>
            <a:endParaRPr lang="en-GB" dirty="0"/>
          </a:p>
          <a:p>
            <a:pPr lvl="1"/>
            <a:r>
              <a:rPr lang="en-GB" dirty="0"/>
              <a:t>Queues handle streaming data or I/O buffers.</a:t>
            </a:r>
          </a:p>
          <a:p>
            <a:r>
              <a:rPr lang="en-GB" b="1" dirty="0"/>
              <a:t>Network Routing</a:t>
            </a:r>
            <a:endParaRPr lang="en-GB" dirty="0"/>
          </a:p>
          <a:p>
            <a:pPr lvl="1"/>
            <a:r>
              <a:rPr lang="en-GB" dirty="0"/>
              <a:t>Packets are handled in the order they arrive.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0DCBC-BB97-9967-4F6B-E7B1698C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3A88-73FF-044B-22DB-6CED247E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6AB4F-FBFA-12FB-D02E-65BFB16D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F522-7976-C576-5531-B6B0BDEA7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5. Hash Tables</a:t>
            </a:r>
          </a:p>
          <a:p>
            <a:pPr marL="0" indent="0">
              <a:buNone/>
            </a:pPr>
            <a:r>
              <a:rPr lang="en-GB" dirty="0"/>
              <a:t>A Hash Table (also called a Hash Map) is a data structure that stores key-value pairs and provides fast data access using a hashing function.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b="1" dirty="0"/>
              <a:t>Operations</a:t>
            </a:r>
            <a:r>
              <a:rPr lang="en-US" dirty="0"/>
              <a:t>: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insert(key, value)</a:t>
            </a:r>
            <a:r>
              <a:rPr lang="en-GB" dirty="0">
                <a:latin typeface="Dubai Medium" panose="020B0603030403030204" pitchFamily="34" charset="-78"/>
                <a:cs typeface="Dubai Medium" panose="020B0603030403030204" pitchFamily="34" charset="-78"/>
              </a:rPr>
              <a:t>	</a:t>
            </a:r>
            <a:r>
              <a:rPr lang="en-GB" dirty="0"/>
              <a:t>Stores value with the key	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averagesearch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(key)</a:t>
            </a:r>
            <a:r>
              <a:rPr lang="en-GB" dirty="0"/>
              <a:t>	Retrieves value by key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averagedelete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(key)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dirty="0"/>
              <a:t>Removes key-value pair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CE011-3E05-B1D4-24E3-5D325742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315" name="Picture 3" descr="8 Data Structures for Coding Interviews">
            <a:extLst>
              <a:ext uri="{FF2B5EF4-FFF2-40B4-BE49-F238E27FC236}">
                <a16:creationId xmlns:a16="http://schemas.microsoft.com/office/drawing/2014/main" id="{A1B56485-CFCD-F780-BB52-031468DB7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11"/>
          <a:stretch>
            <a:fillRect/>
          </a:stretch>
        </p:blipFill>
        <p:spPr bwMode="auto">
          <a:xfrm>
            <a:off x="6894198" y="2300666"/>
            <a:ext cx="4919602" cy="27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3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21EE-4002-6E03-7BCB-FDA1FD024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B2337-4138-4E78-ED87-C2C0AE6C7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overview lecture of Data-Structures, Mainly focused on Tree and Graph data-structures. These topics/concepts are required for better understanding of next Lectures.</a:t>
            </a:r>
          </a:p>
        </p:txBody>
      </p:sp>
    </p:spTree>
    <p:extLst>
      <p:ext uri="{BB962C8B-B14F-4D97-AF65-F5344CB8AC3E}">
        <p14:creationId xmlns:p14="http://schemas.microsoft.com/office/powerpoint/2010/main" val="1911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4F1D-EEB0-C4E0-DE2D-B57BFA24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6DAEC-1CA5-A299-EFBD-7BB16A513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Components: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Key</a:t>
            </a:r>
            <a:r>
              <a:rPr lang="en-GB" dirty="0"/>
              <a:t>: The identifier used to store or retrieve the value.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Value</a:t>
            </a:r>
            <a:r>
              <a:rPr lang="en-GB" dirty="0"/>
              <a:t>: The actual data associated with the key.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Hash Function</a:t>
            </a:r>
            <a:r>
              <a:rPr lang="en-GB" dirty="0"/>
              <a:t>: Converts the key into a numeric index.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b="1" dirty="0"/>
              <a:t>Bucket</a:t>
            </a:r>
            <a:r>
              <a:rPr lang="en-GB" dirty="0"/>
              <a:t>: The slot in the underlying array where the value is stored.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Applications of Hash Tables</a:t>
            </a:r>
          </a:p>
          <a:p>
            <a:r>
              <a:rPr lang="en-US" sz="2600" b="1" dirty="0"/>
              <a:t>Database Indexing: </a:t>
            </a:r>
            <a:r>
              <a:rPr lang="en-US" sz="2600" dirty="0"/>
              <a:t>Quick lookup of records using unique keys (like IDs).</a:t>
            </a:r>
          </a:p>
          <a:p>
            <a:r>
              <a:rPr lang="en-US" sz="2600" b="1" dirty="0"/>
              <a:t>Symbol Table in Compilers: </a:t>
            </a:r>
            <a:r>
              <a:rPr lang="en-US" sz="2600" dirty="0"/>
              <a:t>Maps variable/function names to information like type, scope, etc.</a:t>
            </a:r>
          </a:p>
          <a:p>
            <a:r>
              <a:rPr lang="en-US" sz="2600" b="1" dirty="0"/>
              <a:t>Caching / </a:t>
            </a:r>
            <a:r>
              <a:rPr lang="en-US" sz="2600" b="1" dirty="0" err="1"/>
              <a:t>Memoization</a:t>
            </a:r>
            <a:r>
              <a:rPr lang="en-US" sz="2600" b="1" dirty="0"/>
              <a:t>: </a:t>
            </a:r>
            <a:r>
              <a:rPr lang="en-US" sz="2600" dirty="0"/>
              <a:t>Store precomputed results for fast future retrieval.</a:t>
            </a:r>
          </a:p>
          <a:p>
            <a:r>
              <a:rPr lang="en-US" sz="2600" b="1" dirty="0"/>
              <a:t>Sets and Maps in Programming: </a:t>
            </a:r>
            <a:r>
              <a:rPr lang="en-US" sz="2600" dirty="0"/>
              <a:t>Most programming languages implement dictionaries and sets using hash tables.</a:t>
            </a:r>
          </a:p>
          <a:p>
            <a:r>
              <a:rPr lang="en-US" sz="2600" b="1" dirty="0"/>
              <a:t>Password Verification: </a:t>
            </a:r>
            <a:r>
              <a:rPr lang="en-US" sz="2600" dirty="0"/>
              <a:t>Store password hashes instead of raw passwords.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AB786-8748-2735-FB5E-76D37CE9D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5B91-440B-3123-8773-29944419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515" y="2208190"/>
            <a:ext cx="10259568" cy="2522430"/>
          </a:xfrm>
        </p:spPr>
        <p:txBody>
          <a:bodyPr>
            <a:normAutofit fontScale="90000"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br>
              <a:rPr lang="en-GB" dirty="0"/>
            </a:br>
            <a:br>
              <a:rPr lang="en-GB" dirty="0">
                <a:highlight>
                  <a:srgbClr val="808080"/>
                </a:highlight>
              </a:rPr>
            </a:br>
            <a:r>
              <a:rPr lang="en-US" dirty="0">
                <a:highlight>
                  <a:srgbClr val="808080"/>
                </a:highlight>
              </a:rPr>
              <a:t>6. Trees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7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D3A92-AA8F-F5EF-02FE-25B9CC0C0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41EAF3-1833-25C5-EC4E-CC0CB6D9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884" y="2655235"/>
            <a:ext cx="3765303" cy="4202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544E2-B03A-3139-60EC-A26192F7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24C1-C760-53C8-D419-542E5D7A0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5" y="960121"/>
            <a:ext cx="11721157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GB" dirty="0"/>
              <a:t>A tree is a special type of data structure that organizes data in a hierarchical format. It starts with a single node called the </a:t>
            </a:r>
            <a:r>
              <a:rPr lang="en-GB" b="1" dirty="0"/>
              <a:t>root</a:t>
            </a:r>
            <a:r>
              <a:rPr lang="en-GB" dirty="0"/>
              <a:t>, and branches out into </a:t>
            </a:r>
            <a:r>
              <a:rPr lang="en-GB" b="1" dirty="0"/>
              <a:t>child nodes</a:t>
            </a:r>
            <a:r>
              <a:rPr lang="en-GB" dirty="0"/>
              <a:t>. Each node can have zero or more children, but only one parent (except the root, which has none).</a:t>
            </a:r>
          </a:p>
          <a:p>
            <a:pPr marL="0" indent="0">
              <a:buNone/>
            </a:pPr>
            <a:r>
              <a:rPr lang="en-GB" b="1" u="sng" dirty="0"/>
              <a:t>Think of it like:</a:t>
            </a:r>
          </a:p>
          <a:p>
            <a:r>
              <a:rPr lang="en-GB" dirty="0"/>
              <a:t>A family tree: </a:t>
            </a:r>
          </a:p>
          <a:p>
            <a:pPr marL="457200" lvl="1" indent="0">
              <a:buNone/>
            </a:pPr>
            <a:r>
              <a:rPr lang="en-GB" dirty="0"/>
              <a:t>grandparents → parents → children.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A folder system: </a:t>
            </a:r>
          </a:p>
          <a:p>
            <a:pPr marL="457200" lvl="1" indent="0">
              <a:buNone/>
            </a:pPr>
            <a:r>
              <a:rPr lang="en-GB" dirty="0"/>
              <a:t>root folder → subfolders → files.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9AF5C-FE96-7B56-D1AD-A517AA86F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59E40-9C83-FCF3-EADE-3507ECC6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ree Data Structure - Top 10 Types of Trees">
            <a:extLst>
              <a:ext uri="{FF2B5EF4-FFF2-40B4-BE49-F238E27FC236}">
                <a16:creationId xmlns:a16="http://schemas.microsoft.com/office/drawing/2014/main" id="{E5E1FF2E-C93F-2B6F-D0B2-EF8E882D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671" y="2954956"/>
            <a:ext cx="6956329" cy="39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D3BDBE-76D3-EA17-C421-A6CB83C04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7E8F-6719-F6C1-78BB-8AB155B07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  <a:endParaRPr lang="en-GB" dirty="0"/>
          </a:p>
          <a:p>
            <a:pPr marL="0" indent="0">
              <a:buNone/>
            </a:pPr>
            <a:r>
              <a:rPr lang="en-GB" b="1" u="sng" dirty="0"/>
              <a:t>Key Terms (Simplified)</a:t>
            </a:r>
          </a:p>
          <a:p>
            <a:pPr lvl="1"/>
            <a:r>
              <a:rPr lang="en-GB" b="1" dirty="0"/>
              <a:t>Root</a:t>
            </a:r>
            <a:r>
              <a:rPr lang="en-GB" dirty="0"/>
              <a:t>: The topmost node (starting point).</a:t>
            </a:r>
          </a:p>
          <a:p>
            <a:pPr lvl="1"/>
            <a:r>
              <a:rPr lang="en-GB" b="1" dirty="0"/>
              <a:t>Parent</a:t>
            </a:r>
            <a:r>
              <a:rPr lang="en-GB" dirty="0"/>
              <a:t>: A node that has children.</a:t>
            </a:r>
          </a:p>
          <a:p>
            <a:pPr lvl="1"/>
            <a:r>
              <a:rPr lang="en-GB" b="1" dirty="0"/>
              <a:t>Child</a:t>
            </a:r>
            <a:r>
              <a:rPr lang="en-GB" dirty="0"/>
              <a:t>: A node that comes from a parent.</a:t>
            </a:r>
          </a:p>
          <a:p>
            <a:pPr lvl="1"/>
            <a:r>
              <a:rPr lang="en-GB" b="1" dirty="0"/>
              <a:t>Leaf</a:t>
            </a:r>
            <a:r>
              <a:rPr lang="en-GB" dirty="0"/>
              <a:t>: A node with no children.</a:t>
            </a:r>
          </a:p>
          <a:p>
            <a:pPr lvl="1"/>
            <a:r>
              <a:rPr lang="en-GB" b="1" dirty="0"/>
              <a:t>Subtree</a:t>
            </a:r>
            <a:r>
              <a:rPr lang="en-GB" dirty="0"/>
              <a:t>: A smaller tree within the main tree.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524DE-C682-8A3F-C637-16806FA9C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088E-C631-6F31-C85E-F96BA2CA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13FB96-5E06-BDAB-08D4-9C4A97BB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340" y="2325924"/>
            <a:ext cx="2562583" cy="259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986662-9B35-7A45-84DD-9F52EBDD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52B0E-AFBE-C0E0-5C1E-799F0A99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  <a:endParaRPr lang="en-US" dirty="0">
              <a:highlight>
                <a:srgbClr val="808080"/>
              </a:highlight>
            </a:endParaRPr>
          </a:p>
          <a:p>
            <a:pPr marL="0" indent="0">
              <a:buNone/>
            </a:pPr>
            <a:r>
              <a:rPr lang="en-GB" b="1" dirty="0"/>
              <a:t>Real-Life Examples in Computer Science</a:t>
            </a:r>
          </a:p>
          <a:p>
            <a:pPr marL="0" indent="0">
              <a:buNone/>
            </a:pPr>
            <a:r>
              <a:rPr lang="en-GB" dirty="0"/>
              <a:t>Here are some daily-use operations and systems where trees are essential:</a:t>
            </a:r>
          </a:p>
          <a:p>
            <a:pPr marL="0" indent="0">
              <a:buNone/>
            </a:pPr>
            <a:r>
              <a:rPr lang="en-GB" b="1" dirty="0"/>
              <a:t>1. Operating Systems</a:t>
            </a:r>
          </a:p>
          <a:p>
            <a:pPr marL="457200" lvl="1" indent="0">
              <a:buNone/>
            </a:pPr>
            <a:r>
              <a:rPr lang="en-GB" dirty="0"/>
              <a:t>- File Explorer: Your computer’s folders and files are stored in a tree structure.</a:t>
            </a:r>
          </a:p>
          <a:p>
            <a:pPr marL="457200" lvl="1" indent="0">
              <a:buNone/>
            </a:pPr>
            <a:r>
              <a:rPr lang="en-GB" dirty="0"/>
              <a:t>- Example: C:\ → Documents → Projects → Proposal.docx</a:t>
            </a:r>
          </a:p>
          <a:p>
            <a:pPr marL="0" indent="0">
              <a:buNone/>
            </a:pPr>
            <a:r>
              <a:rPr lang="en-GB" b="1" dirty="0"/>
              <a:t>2. Web Development</a:t>
            </a:r>
          </a:p>
          <a:p>
            <a:pPr marL="457200" lvl="1" indent="0">
              <a:buNone/>
            </a:pPr>
            <a:r>
              <a:rPr lang="en-GB" dirty="0"/>
              <a:t>- HTML/XML Documents: Tags are nested like a tree.</a:t>
            </a:r>
          </a:p>
          <a:p>
            <a:pPr marL="457200" lvl="1" indent="0">
              <a:buNone/>
            </a:pPr>
            <a:r>
              <a:rPr lang="en-GB" dirty="0"/>
              <a:t>- &lt;html&gt; is the root, with &lt;head&gt; and &lt;body&gt; as children.</a:t>
            </a:r>
          </a:p>
          <a:p>
            <a:pPr marL="0" indent="0">
              <a:buNone/>
            </a:pPr>
            <a:r>
              <a:rPr lang="en-GB" b="1" dirty="0"/>
              <a:t>3. Databases</a:t>
            </a:r>
          </a:p>
          <a:p>
            <a:pPr marL="457200" lvl="1" indent="0">
              <a:buNone/>
            </a:pPr>
            <a:r>
              <a:rPr lang="en-GB" dirty="0"/>
              <a:t>- Indexing: Trees like B-Trees or Binary Search Trees help databases quickly find and sort data.</a:t>
            </a:r>
          </a:p>
          <a:p>
            <a:pPr marL="0" indent="0">
              <a:buNone/>
            </a:pPr>
            <a:r>
              <a:rPr lang="en-GB" b="1" dirty="0"/>
              <a:t>4. Artificial Intelligence</a:t>
            </a:r>
          </a:p>
          <a:p>
            <a:pPr marL="457200" lvl="1" indent="0">
              <a:buNone/>
            </a:pPr>
            <a:r>
              <a:rPr lang="en-GB" dirty="0"/>
              <a:t>- Decision Trees: Used in machine learning to make predictions.</a:t>
            </a:r>
          </a:p>
          <a:p>
            <a:pPr marL="457200" lvl="1" indent="0">
              <a:buNone/>
            </a:pPr>
            <a:r>
              <a:rPr lang="en-GB" dirty="0"/>
              <a:t>- Example: Should we approve a loan? → Income &gt; 50K → Yes.</a:t>
            </a: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615B0-9834-1359-4C33-E9503A2DF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3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E43B-54E4-EF02-A768-3E39CE31F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5297-7088-AC0B-9A5B-1DF97D19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4993-2481-2DA8-11A6-404BF0D7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  <a:r>
              <a:rPr lang="en-US" dirty="0">
                <a:highlight>
                  <a:srgbClr val="808080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5. Compilers</a:t>
            </a:r>
          </a:p>
          <a:p>
            <a:pPr marL="457200" lvl="1" indent="0">
              <a:buNone/>
            </a:pPr>
            <a:r>
              <a:rPr lang="en-GB" dirty="0"/>
              <a:t>- Syntax Trees: Used to understand and compile code.</a:t>
            </a:r>
          </a:p>
          <a:p>
            <a:pPr marL="457200" lvl="1" indent="0">
              <a:buNone/>
            </a:pPr>
            <a:r>
              <a:rPr lang="en-GB" dirty="0"/>
              <a:t>- Example: a + b * c becomes a tree to determine operation order.</a:t>
            </a:r>
          </a:p>
          <a:p>
            <a:pPr marL="0" indent="0">
              <a:buNone/>
            </a:pPr>
            <a:r>
              <a:rPr lang="en-GB" b="1" dirty="0"/>
              <a:t>6. Networking</a:t>
            </a:r>
          </a:p>
          <a:p>
            <a:pPr marL="457200" lvl="1" indent="0">
              <a:buNone/>
            </a:pPr>
            <a:r>
              <a:rPr lang="en-GB" dirty="0"/>
              <a:t>- Routing Tables: Use tree structures to find the best path for data packets.</a:t>
            </a:r>
          </a:p>
          <a:p>
            <a:pPr marL="0" indent="0">
              <a:buNone/>
            </a:pPr>
            <a:r>
              <a:rPr lang="en-GB" b="1" dirty="0"/>
              <a:t>7. Games</a:t>
            </a:r>
          </a:p>
          <a:p>
            <a:pPr marL="457200" lvl="1" indent="0">
              <a:buNone/>
            </a:pPr>
            <a:r>
              <a:rPr lang="en-GB" dirty="0"/>
              <a:t>- Game Trees: Used to simulate possible moves and outcomes.</a:t>
            </a:r>
          </a:p>
          <a:p>
            <a:pPr marL="457200" lvl="1" indent="0">
              <a:buNone/>
            </a:pPr>
            <a:r>
              <a:rPr lang="en-GB" dirty="0"/>
              <a:t>- Example: Chess AI explores moves using a tree.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488BB-981D-F553-5EB0-F25712C06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C54DF-2260-A5A4-8D93-0FE82286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3EBA-7FBC-6A36-EC7F-2B7FB353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F9DB4-CD83-C172-86ED-711C055E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7" y="960121"/>
            <a:ext cx="7611896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GB" b="1" u="sng" dirty="0"/>
              <a:t>Common Types of Trees:</a:t>
            </a:r>
          </a:p>
          <a:p>
            <a:pPr lvl="1"/>
            <a:r>
              <a:rPr lang="en-GB" b="1" dirty="0"/>
              <a:t>Binary Tree</a:t>
            </a:r>
            <a:r>
              <a:rPr lang="en-GB" dirty="0"/>
              <a:t> – Each node has up to 2 children.</a:t>
            </a:r>
          </a:p>
          <a:p>
            <a:pPr lvl="1"/>
            <a:r>
              <a:rPr lang="en-GB" b="1" dirty="0"/>
              <a:t>Binary Search Tree (BST)</a:t>
            </a:r>
            <a:r>
              <a:rPr lang="en-GB" dirty="0"/>
              <a:t> – Data is organized so that </a:t>
            </a:r>
            <a:r>
              <a:rPr lang="en-GB" dirty="0">
                <a:highlight>
                  <a:srgbClr val="FFFF00"/>
                </a:highlight>
              </a:rPr>
              <a:t>left &lt; parent &lt; right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Balanced Binary Tree</a:t>
            </a:r>
          </a:p>
          <a:p>
            <a:pPr lvl="1"/>
            <a:r>
              <a:rPr lang="en-GB" b="1" dirty="0"/>
              <a:t>AVL Tree</a:t>
            </a:r>
            <a:r>
              <a:rPr lang="en-GB" dirty="0"/>
              <a:t> – A self-balancing BST.</a:t>
            </a:r>
          </a:p>
          <a:p>
            <a:pPr lvl="1"/>
            <a:r>
              <a:rPr lang="en-GB" b="1" dirty="0"/>
              <a:t>Heap Tree</a:t>
            </a:r>
            <a:r>
              <a:rPr lang="en-GB" dirty="0"/>
              <a:t> – Used for priority queues.</a:t>
            </a:r>
          </a:p>
          <a:p>
            <a:pPr lvl="1"/>
            <a:r>
              <a:rPr lang="en-GB" b="1" dirty="0"/>
              <a:t>Trie</a:t>
            </a:r>
            <a:r>
              <a:rPr lang="en-GB" dirty="0"/>
              <a:t> – Used for storing words (like in autocomplete).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6D572-8049-3F26-1496-EC508100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8E2F7-094D-5B6E-EBA5-954AECFC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B50C-3D7C-1A0B-473A-43609F76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8A44C-5CF6-2EF5-C0AB-CC1FA36F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6.1 </a:t>
            </a:r>
            <a:r>
              <a:rPr lang="en-GB" b="1" dirty="0">
                <a:highlight>
                  <a:srgbClr val="96978D"/>
                </a:highlight>
              </a:rPr>
              <a:t>Binary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Imagine a family tree where each person can have up to two children. That’s a binary tree.</a:t>
            </a:r>
          </a:p>
          <a:p>
            <a:r>
              <a:rPr lang="en-GB" dirty="0"/>
              <a:t>Each node contains: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value</a:t>
            </a:r>
            <a:r>
              <a:rPr lang="en-GB" dirty="0"/>
              <a:t> (like a name or number)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left link</a:t>
            </a:r>
            <a:r>
              <a:rPr lang="en-GB" dirty="0"/>
              <a:t> to another node (or nothing)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right link</a:t>
            </a:r>
            <a:r>
              <a:rPr lang="en-GB" dirty="0"/>
              <a:t> to another node (or nothing)</a:t>
            </a:r>
          </a:p>
          <a:p>
            <a:pPr marL="0" indent="0">
              <a:buNone/>
            </a:pPr>
            <a:r>
              <a:rPr lang="en-GB" b="1" dirty="0"/>
              <a:t>Binary trees are used to:</a:t>
            </a:r>
          </a:p>
          <a:p>
            <a:pPr lvl="1"/>
            <a:r>
              <a:rPr lang="en-GB" dirty="0"/>
              <a:t>Organize data for fast searching and sorting</a:t>
            </a:r>
          </a:p>
          <a:p>
            <a:pPr lvl="1"/>
            <a:r>
              <a:rPr lang="en-GB" dirty="0"/>
              <a:t>Model hierarchical relationships</a:t>
            </a:r>
          </a:p>
          <a:p>
            <a:pPr lvl="1"/>
            <a:r>
              <a:rPr lang="en-GB" dirty="0"/>
              <a:t>Build efficient algorithms for decision-making, parsing, and more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A8F65-E6C3-C2E5-7A63-5418BC4C7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050" name="Picture 2" descr="8.6. Tree Traversals — Problem Solving with Algorithms and Data Structures  using C++">
            <a:extLst>
              <a:ext uri="{FF2B5EF4-FFF2-40B4-BE49-F238E27FC236}">
                <a16:creationId xmlns:a16="http://schemas.microsoft.com/office/drawing/2014/main" id="{81EC7C82-1CCA-2478-7983-3ABEA137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26" y="2707606"/>
            <a:ext cx="3731497" cy="267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30F7F-6ABF-35A4-D210-BB8D1ED4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arithmic Algorithms in AI. What's Halfway Between 1 and 9? Kids… | by  Anand P V | DataDrivenInvestor">
            <a:extLst>
              <a:ext uri="{FF2B5EF4-FFF2-40B4-BE49-F238E27FC236}">
                <a16:creationId xmlns:a16="http://schemas.microsoft.com/office/drawing/2014/main" id="{BC04983B-EED7-EC68-C221-2B7028219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2"/>
          <a:stretch>
            <a:fillRect/>
          </a:stretch>
        </p:blipFill>
        <p:spPr bwMode="auto">
          <a:xfrm>
            <a:off x="7016620" y="1045027"/>
            <a:ext cx="5074201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B0F818-F241-CE8A-741D-0A75F733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EA6C-D70A-F2C2-1721-8710B9E75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354005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Binary Search Tree (BST)</a:t>
            </a:r>
            <a:r>
              <a:rPr lang="en-GB" dirty="0"/>
              <a:t> is a type of </a:t>
            </a:r>
            <a:r>
              <a:rPr lang="en-GB" b="1" dirty="0"/>
              <a:t>binary tree</a:t>
            </a:r>
            <a:r>
              <a:rPr lang="en-GB" dirty="0"/>
              <a:t> that follows a specific ordering rule:</a:t>
            </a:r>
          </a:p>
          <a:p>
            <a:pPr lvl="1"/>
            <a:r>
              <a:rPr lang="en-GB" b="1" dirty="0"/>
              <a:t>Left Subtree</a:t>
            </a:r>
            <a:r>
              <a:rPr lang="en-GB" dirty="0"/>
              <a:t>: Contains nodes with values </a:t>
            </a:r>
            <a:r>
              <a:rPr lang="en-GB" b="1" dirty="0"/>
              <a:t>less than</a:t>
            </a:r>
            <a:r>
              <a:rPr lang="en-GB" dirty="0"/>
              <a:t> the parent node.</a:t>
            </a:r>
          </a:p>
          <a:p>
            <a:pPr lvl="1"/>
            <a:r>
              <a:rPr lang="en-GB" b="1" dirty="0"/>
              <a:t>Right Subtree</a:t>
            </a:r>
            <a:r>
              <a:rPr lang="en-GB" dirty="0"/>
              <a:t>: Contains nodes with values </a:t>
            </a:r>
            <a:r>
              <a:rPr lang="en-GB" b="1" dirty="0"/>
              <a:t>greater than</a:t>
            </a:r>
            <a:r>
              <a:rPr lang="en-GB" dirty="0"/>
              <a:t> the parent node.</a:t>
            </a:r>
          </a:p>
          <a:p>
            <a:r>
              <a:rPr lang="en-GB" dirty="0"/>
              <a:t>This rule applies </a:t>
            </a:r>
            <a:r>
              <a:rPr lang="en-GB" b="1" dirty="0"/>
              <a:t>recursively</a:t>
            </a:r>
            <a:r>
              <a:rPr lang="en-GB" dirty="0"/>
              <a:t> to every node in the tree.</a:t>
            </a:r>
          </a:p>
          <a:p>
            <a:r>
              <a:rPr lang="en-GB" dirty="0"/>
              <a:t>This structure allows for efficient </a:t>
            </a:r>
            <a:r>
              <a:rPr lang="en-GB" b="1" dirty="0"/>
              <a:t>searching</a:t>
            </a:r>
            <a:r>
              <a:rPr lang="en-GB" dirty="0"/>
              <a:t>, </a:t>
            </a:r>
            <a:r>
              <a:rPr lang="en-GB" b="1" dirty="0"/>
              <a:t>insertion</a:t>
            </a:r>
            <a:r>
              <a:rPr lang="en-GB" dirty="0"/>
              <a:t>, and </a:t>
            </a:r>
            <a:r>
              <a:rPr lang="en-GB" b="1" dirty="0"/>
              <a:t>deletion</a:t>
            </a:r>
            <a:r>
              <a:rPr lang="en-GB" dirty="0"/>
              <a:t> — especially when the tree remains balanced.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646B9-3E5F-4AEA-43AD-0AA53A239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9C8DE-1D3F-70BD-36C1-788A6A84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D2A0-1FE9-0441-198F-2BF6C3E5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49810-81C5-FCCF-1604-297D7EEB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Search</a:t>
            </a:r>
            <a:r>
              <a:rPr lang="en-GB" dirty="0"/>
              <a:t>: Quickly find a value by traversing left/right.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Insert</a:t>
            </a:r>
            <a:r>
              <a:rPr lang="en-GB" dirty="0"/>
              <a:t>: Place a new value in the correct position.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Traversal</a:t>
            </a:r>
            <a:r>
              <a:rPr lang="en-GB" dirty="0"/>
              <a:t>: Used to access data in a sorted order.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Delete</a:t>
            </a:r>
            <a:r>
              <a:rPr lang="en-GB" dirty="0"/>
              <a:t>: Remove a node and restructure the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b="1" dirty="0"/>
              <a:t>Find Minimum / Maximum: </a:t>
            </a:r>
            <a:r>
              <a:rPr lang="en-GB" dirty="0"/>
              <a:t>Finds the smallest or largest value in the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Height / Depth</a:t>
            </a:r>
            <a:r>
              <a:rPr lang="en-GB" b="1" dirty="0"/>
              <a:t>: </a:t>
            </a:r>
            <a:r>
              <a:rPr lang="en-GB" dirty="0"/>
              <a:t>Measures how “tall” the tree is (how many levels it has).</a:t>
            </a:r>
          </a:p>
          <a:p>
            <a:pPr lvl="1"/>
            <a:endParaRPr lang="en-GB" dirty="0"/>
          </a:p>
          <a:p>
            <a:pPr lvl="1"/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42BC7-48B7-A98D-DE72-520A77A46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51D6-7F65-5049-6107-EF3B12A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15205-B175-62DF-427D-991CBEA9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data structure is a way of collecting and organizing data in such a way that </a:t>
            </a:r>
            <a:r>
              <a:rPr lang="en-GB" dirty="0">
                <a:highlight>
                  <a:srgbClr val="00FFFF"/>
                </a:highlight>
              </a:rPr>
              <a:t>we can perform operations on the data effectively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00FFFF"/>
                </a:highlight>
              </a:rPr>
              <a:t>Operations like</a:t>
            </a:r>
            <a:r>
              <a:rPr lang="en-GB" dirty="0"/>
              <a:t>:</a:t>
            </a:r>
          </a:p>
          <a:p>
            <a:pPr lvl="1"/>
            <a:r>
              <a:rPr lang="en-US" sz="2400" b="1" dirty="0"/>
              <a:t>Insertion</a:t>
            </a:r>
            <a:r>
              <a:rPr lang="en-US" sz="2400" dirty="0"/>
              <a:t> 		(</a:t>
            </a:r>
            <a:r>
              <a:rPr lang="en-GB" sz="2400" dirty="0"/>
              <a:t>Add a new element to the data structure)</a:t>
            </a:r>
            <a:endParaRPr lang="en-US" sz="2400" dirty="0"/>
          </a:p>
          <a:p>
            <a:pPr lvl="1"/>
            <a:r>
              <a:rPr lang="en-US" sz="2400" b="1" dirty="0"/>
              <a:t>Deletion</a:t>
            </a:r>
            <a:r>
              <a:rPr lang="en-US" sz="2400" dirty="0"/>
              <a:t> 		(</a:t>
            </a:r>
            <a:r>
              <a:rPr lang="en-GB" sz="2400" dirty="0"/>
              <a:t>Remove an element from the structure)</a:t>
            </a:r>
            <a:endParaRPr lang="en-US" sz="2400" dirty="0"/>
          </a:p>
          <a:p>
            <a:pPr lvl="1"/>
            <a:r>
              <a:rPr lang="en-US" sz="2400" b="1" dirty="0"/>
              <a:t>Traversal</a:t>
            </a:r>
            <a:r>
              <a:rPr lang="en-US" sz="2400" dirty="0"/>
              <a:t> 		(</a:t>
            </a:r>
            <a:r>
              <a:rPr lang="en-GB" sz="2400" dirty="0"/>
              <a:t>Visit each element (typically for display or processing))</a:t>
            </a:r>
            <a:endParaRPr lang="en-US" sz="2400" dirty="0"/>
          </a:p>
          <a:p>
            <a:pPr lvl="1"/>
            <a:r>
              <a:rPr lang="en-US" sz="2400" b="1" dirty="0"/>
              <a:t>Searching</a:t>
            </a:r>
            <a:r>
              <a:rPr lang="en-US" sz="2400" dirty="0"/>
              <a:t> 		(</a:t>
            </a:r>
            <a:r>
              <a:rPr lang="en-GB" sz="2400" dirty="0"/>
              <a:t>Find a particular value or element)</a:t>
            </a:r>
            <a:endParaRPr lang="en-US" sz="2400" dirty="0"/>
          </a:p>
          <a:p>
            <a:pPr lvl="1"/>
            <a:r>
              <a:rPr lang="en-US" sz="2400" b="1" dirty="0"/>
              <a:t>Sorting</a:t>
            </a:r>
            <a:r>
              <a:rPr lang="en-US" sz="2400" dirty="0"/>
              <a:t> 			(Arrange data in a specific order)</a:t>
            </a:r>
          </a:p>
          <a:p>
            <a:pPr lvl="1"/>
            <a:r>
              <a:rPr lang="en-US" sz="2400" b="1" dirty="0"/>
              <a:t>Access</a:t>
            </a:r>
            <a:r>
              <a:rPr lang="en-US" sz="2400" dirty="0"/>
              <a:t> 			(Retrieve data at a specific location)</a:t>
            </a:r>
          </a:p>
          <a:p>
            <a:pPr lvl="1"/>
            <a:r>
              <a:rPr lang="en-US" sz="2400" b="1" dirty="0"/>
              <a:t>Updating</a:t>
            </a:r>
            <a:r>
              <a:rPr lang="en-US" sz="2400" dirty="0"/>
              <a:t>		(Modify existing data values)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FC63B-1CF9-A4E3-EE5E-66EF8348D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7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DFA7-EAFC-FCA0-0A9E-BB8D497A3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rstand Binary Search Tree through Gifs">
            <a:extLst>
              <a:ext uri="{FF2B5EF4-FFF2-40B4-BE49-F238E27FC236}">
                <a16:creationId xmlns:a16="http://schemas.microsoft.com/office/drawing/2014/main" id="{406B0451-9103-89DE-5F1D-0976789C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269" y="953461"/>
            <a:ext cx="6755331" cy="567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ED6108-5F72-C1EE-62A3-45759E7A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E3BF-93E4-9494-C897-0DEBF4DE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4871375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US" b="1" dirty="0"/>
              <a:t>1. Search</a:t>
            </a:r>
            <a:r>
              <a:rPr lang="en-GB" dirty="0"/>
              <a:t>: Quickly find a value by traversing left/right.</a:t>
            </a:r>
          </a:p>
          <a:p>
            <a:pPr marL="457200" lvl="1" indent="0">
              <a:buNone/>
            </a:pPr>
            <a:endParaRPr lang="en-GB" sz="1600" b="1" dirty="0"/>
          </a:p>
          <a:p>
            <a:pPr marL="457200" lvl="1" indent="0">
              <a:buNone/>
            </a:pPr>
            <a:r>
              <a:rPr lang="en-GB" b="1" dirty="0"/>
              <a:t>How it works:</a:t>
            </a:r>
          </a:p>
          <a:p>
            <a:pPr lvl="1"/>
            <a:r>
              <a:rPr lang="en-GB" dirty="0"/>
              <a:t>Start from the root → if value &lt; root, move left → if value &gt; root, move right → stop when found or reach a null node.</a:t>
            </a:r>
          </a:p>
          <a:p>
            <a:pPr marL="457200" lvl="1" indent="0">
              <a:buNone/>
            </a:pPr>
            <a:r>
              <a:rPr lang="en-GB" i="1" dirty="0"/>
              <a:t>Example:</a:t>
            </a:r>
            <a:r>
              <a:rPr lang="en-GB" dirty="0"/>
              <a:t> Search for 27. If 27 exists, it tells the position; otherwise, says “not found.”</a:t>
            </a:r>
          </a:p>
          <a:p>
            <a:pPr lvl="2"/>
            <a:endParaRPr lang="en-GB" dirty="0"/>
          </a:p>
          <a:p>
            <a:pPr marL="457200" lvl="1" indent="0">
              <a:buNone/>
            </a:pPr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6EB4C-C70A-D58F-2423-5FFBC11E7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CA02-1E71-B9B6-ECFD-08B084EE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9C9D-DDB9-82EC-A96B-7030EB82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D3503-77DB-3F46-0A16-8C6A41419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5156926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US" b="1" dirty="0"/>
              <a:t>2. Insert</a:t>
            </a:r>
            <a:r>
              <a:rPr lang="en-GB" dirty="0"/>
              <a:t>: Place a new value in the correct position.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b="1" dirty="0"/>
              <a:t>How it works:</a:t>
            </a:r>
          </a:p>
          <a:p>
            <a:pPr marL="457200" lvl="1" indent="0">
              <a:buNone/>
            </a:pPr>
            <a:r>
              <a:rPr lang="en-GB" dirty="0"/>
              <a:t>Start from the root </a:t>
            </a:r>
          </a:p>
          <a:p>
            <a:pPr lvl="1"/>
            <a:r>
              <a:rPr lang="en-GB" dirty="0"/>
              <a:t>→ compare the new value </a:t>
            </a:r>
          </a:p>
          <a:p>
            <a:pPr lvl="1"/>
            <a:r>
              <a:rPr lang="en-GB" dirty="0"/>
              <a:t>→if it’s smaller, go left; if greater, go right </a:t>
            </a:r>
          </a:p>
          <a:p>
            <a:pPr lvl="1"/>
            <a:r>
              <a:rPr lang="en-GB" dirty="0"/>
              <a:t>→ repeat until an empty spot is found.</a:t>
            </a:r>
          </a:p>
          <a:p>
            <a:pPr marL="457200" lvl="1" indent="0">
              <a:buNone/>
            </a:pPr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4C63-39C5-196D-E31A-8E41884F4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Adding new nodes to a tree">
            <a:extLst>
              <a:ext uri="{FF2B5EF4-FFF2-40B4-BE49-F238E27FC236}">
                <a16:creationId xmlns:a16="http://schemas.microsoft.com/office/drawing/2014/main" id="{965B8E0D-0681-51AD-4C63-899A785E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17" y="1204360"/>
            <a:ext cx="6594908" cy="494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AEE6-22BF-E21A-997B-0114A26F0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FB499973-8972-6AC2-E6DA-894FA98B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64" y="956012"/>
            <a:ext cx="4611186" cy="357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2B284-0689-5A6C-DCFB-02E4DABF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AD10-F875-E960-0441-6542713B4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845581" cy="5652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GB" b="1" dirty="0"/>
              <a:t>3. Traversal</a:t>
            </a:r>
            <a:r>
              <a:rPr lang="en-GB" dirty="0"/>
              <a:t>: Visits all nodes of the tree in a certain order.</a:t>
            </a:r>
          </a:p>
          <a:p>
            <a:pPr marL="457200" lvl="1" indent="0">
              <a:buNone/>
            </a:pPr>
            <a:endParaRPr lang="en-GB" sz="1200" dirty="0"/>
          </a:p>
          <a:p>
            <a:pPr marL="457200" lvl="1" indent="0">
              <a:buNone/>
            </a:pPr>
            <a:r>
              <a:rPr lang="en-GB" b="1" dirty="0"/>
              <a:t>Main types:</a:t>
            </a:r>
          </a:p>
          <a:p>
            <a:pPr lvl="1"/>
            <a:r>
              <a:rPr lang="en-GB" b="1" dirty="0" err="1"/>
              <a:t>Inorder</a:t>
            </a:r>
            <a:r>
              <a:rPr lang="en-GB" b="1" dirty="0"/>
              <a:t> </a:t>
            </a:r>
            <a:r>
              <a:rPr lang="en-GB" dirty="0"/>
              <a:t>(Left → Root → Right): Gives values in sorted order.</a:t>
            </a:r>
          </a:p>
          <a:p>
            <a:pPr lvl="1"/>
            <a:r>
              <a:rPr lang="en-GB" b="1" dirty="0"/>
              <a:t>Preorder</a:t>
            </a:r>
            <a:r>
              <a:rPr lang="en-GB" dirty="0"/>
              <a:t> (Root → Left → Right): Used to copy or print structure.</a:t>
            </a:r>
          </a:p>
          <a:p>
            <a:pPr lvl="1"/>
            <a:r>
              <a:rPr lang="en-GB" b="1" dirty="0" err="1"/>
              <a:t>Postorder</a:t>
            </a:r>
            <a:r>
              <a:rPr lang="en-GB" dirty="0"/>
              <a:t> (Left → Right → Root): Used to delete all nodes safely.</a:t>
            </a:r>
          </a:p>
          <a:p>
            <a:pPr marL="457200" lvl="1" indent="0">
              <a:buNone/>
            </a:pPr>
            <a:endParaRPr lang="en-GB" sz="1600" dirty="0"/>
          </a:p>
          <a:p>
            <a:pPr marL="457200" lvl="1" indent="0">
              <a:buNone/>
            </a:pPr>
            <a:r>
              <a:rPr lang="en-GB" dirty="0"/>
              <a:t>Example: </a:t>
            </a:r>
            <a:r>
              <a:rPr lang="en-GB" dirty="0" err="1"/>
              <a:t>Inorder</a:t>
            </a:r>
            <a:r>
              <a:rPr lang="en-GB" dirty="0"/>
              <a:t> traversal of the tree gives sorted data like 10, 20, 30, 40, 50.</a:t>
            </a:r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45736-3D6A-37E2-8785-56D031FC6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C5737-8439-0755-EAF1-349A6E48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71652-01B6-6229-070A-960703D9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690B-FE3F-23BE-61A7-07FB50600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277691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US" b="1" dirty="0"/>
              <a:t>4. Delete</a:t>
            </a:r>
            <a:r>
              <a:rPr lang="en-GB" dirty="0"/>
              <a:t>: Remove a node and restructure the tree</a:t>
            </a:r>
          </a:p>
          <a:p>
            <a:pPr lvl="1"/>
            <a:endParaRPr lang="en-GB" sz="1600" dirty="0"/>
          </a:p>
          <a:p>
            <a:pPr marL="457200" lvl="1" indent="0">
              <a:buNone/>
            </a:pPr>
            <a:r>
              <a:rPr lang="en-GB" b="1" dirty="0"/>
              <a:t>How it works:</a:t>
            </a:r>
          </a:p>
          <a:p>
            <a:pPr lvl="1"/>
            <a:r>
              <a:rPr lang="en-GB" dirty="0"/>
              <a:t>There are 3 cases:</a:t>
            </a:r>
          </a:p>
          <a:p>
            <a:pPr lvl="1"/>
            <a:r>
              <a:rPr lang="en-GB" b="1" dirty="0"/>
              <a:t>No child</a:t>
            </a:r>
            <a:r>
              <a:rPr lang="en-GB" dirty="0"/>
              <a:t> → just delete it.</a:t>
            </a:r>
          </a:p>
          <a:p>
            <a:pPr lvl="1"/>
            <a:r>
              <a:rPr lang="en-GB" b="1" dirty="0"/>
              <a:t>One child</a:t>
            </a:r>
            <a:r>
              <a:rPr lang="en-GB" dirty="0"/>
              <a:t> → replace it with its child.</a:t>
            </a:r>
          </a:p>
          <a:p>
            <a:pPr lvl="1"/>
            <a:r>
              <a:rPr lang="en-GB" b="1" dirty="0"/>
              <a:t>Two children</a:t>
            </a:r>
            <a:r>
              <a:rPr lang="en-GB" dirty="0"/>
              <a:t> → replace it with its </a:t>
            </a:r>
            <a:r>
              <a:rPr lang="en-GB" b="1" dirty="0" err="1"/>
              <a:t>inorder</a:t>
            </a:r>
            <a:r>
              <a:rPr lang="en-GB" b="1" dirty="0"/>
              <a:t> successor</a:t>
            </a:r>
            <a:r>
              <a:rPr lang="en-GB" dirty="0"/>
              <a:t> (smallest value in right subtree).</a:t>
            </a:r>
          </a:p>
          <a:p>
            <a:pPr lvl="1"/>
            <a:endParaRPr lang="en-GB" dirty="0"/>
          </a:p>
          <a:p>
            <a:pPr lvl="1"/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34CBB-67D9-853B-D489-C1FEFFD8F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2" name="Picture 4" descr="Binary Trees (Part 3) - Deleting Nodes in Binary-Search Trees - DEV  Community">
            <a:extLst>
              <a:ext uri="{FF2B5EF4-FFF2-40B4-BE49-F238E27FC236}">
                <a16:creationId xmlns:a16="http://schemas.microsoft.com/office/drawing/2014/main" id="{8220BF77-B433-C99B-40DE-9594F0DDA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97" y="3792354"/>
            <a:ext cx="4093237" cy="30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8F3D2F6-0601-6774-B65C-95018AB5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998" y="674929"/>
            <a:ext cx="4093236" cy="30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B09F-20E5-BF16-1350-F0563EAF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nding Minimum and Maximum Key Values | Binary Trees | InformIT">
            <a:extLst>
              <a:ext uri="{FF2B5EF4-FFF2-40B4-BE49-F238E27FC236}">
                <a16:creationId xmlns:a16="http://schemas.microsoft.com/office/drawing/2014/main" id="{13278DEF-23A8-1003-A155-C06DD74B0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5"/>
          <a:stretch>
            <a:fillRect/>
          </a:stretch>
        </p:blipFill>
        <p:spPr bwMode="auto">
          <a:xfrm>
            <a:off x="6410565" y="940570"/>
            <a:ext cx="3474580" cy="36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76247-1A89-EAE2-AFBE-C172221C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458C-BE53-0B95-FFF4-85F59AA17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500099" cy="5478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GB" b="1" dirty="0"/>
              <a:t>5. Find Minimum / Maximum</a:t>
            </a:r>
          </a:p>
          <a:p>
            <a:pPr marL="457200" lvl="1" indent="0">
              <a:buNone/>
            </a:pPr>
            <a:r>
              <a:rPr lang="en-GB" dirty="0"/>
              <a:t>Finds the smallest or largest value in the tree.</a:t>
            </a:r>
          </a:p>
          <a:p>
            <a:pPr marL="457200" lvl="1" indent="0">
              <a:buNone/>
            </a:pPr>
            <a:endParaRPr lang="en-GB" sz="1600" b="1" dirty="0"/>
          </a:p>
          <a:p>
            <a:pPr marL="457200" lvl="1" indent="0">
              <a:buNone/>
            </a:pPr>
            <a:r>
              <a:rPr lang="en-GB" b="1" dirty="0"/>
              <a:t>How it works:</a:t>
            </a:r>
            <a:endParaRPr lang="en-GB" dirty="0"/>
          </a:p>
          <a:p>
            <a:pPr lvl="1"/>
            <a:r>
              <a:rPr lang="en-GB" b="1" dirty="0"/>
              <a:t>Minimum:</a:t>
            </a:r>
            <a:r>
              <a:rPr lang="en-GB" dirty="0"/>
              <a:t> Keep moving </a:t>
            </a:r>
            <a:r>
              <a:rPr lang="en-GB" b="1" dirty="0"/>
              <a:t>left</a:t>
            </a:r>
            <a:r>
              <a:rPr lang="en-GB" dirty="0"/>
              <a:t> until you can’t.</a:t>
            </a:r>
          </a:p>
          <a:p>
            <a:pPr lvl="1"/>
            <a:r>
              <a:rPr lang="en-GB" b="1" dirty="0"/>
              <a:t>Maximum:</a:t>
            </a:r>
            <a:r>
              <a:rPr lang="en-GB" dirty="0"/>
              <a:t> Keep moving </a:t>
            </a:r>
            <a:r>
              <a:rPr lang="en-GB" b="1" dirty="0"/>
              <a:t>right</a:t>
            </a:r>
            <a:r>
              <a:rPr lang="en-GB" dirty="0"/>
              <a:t> until you can’t.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i="1" dirty="0"/>
              <a:t>Example:</a:t>
            </a:r>
            <a:r>
              <a:rPr lang="en-GB" dirty="0"/>
              <a:t> In BST, the </a:t>
            </a:r>
            <a:r>
              <a:rPr lang="en-GB" b="1" dirty="0"/>
              <a:t>leftmost node</a:t>
            </a:r>
            <a:r>
              <a:rPr lang="en-GB" dirty="0"/>
              <a:t> is the smallest number.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0EF70-896C-1768-0D60-982A4ADB2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2" descr="Finding Minimum and Maximum Key Values | Binary Trees | InformIT">
            <a:extLst>
              <a:ext uri="{FF2B5EF4-FFF2-40B4-BE49-F238E27FC236}">
                <a16:creationId xmlns:a16="http://schemas.microsoft.com/office/drawing/2014/main" id="{301ADBF2-C9A4-6FA4-352F-FDF9BD6DC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68"/>
          <a:stretch>
            <a:fillRect/>
          </a:stretch>
        </p:blipFill>
        <p:spPr bwMode="auto">
          <a:xfrm>
            <a:off x="8768617" y="3143790"/>
            <a:ext cx="3343360" cy="36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5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27828-F8EF-4F5E-C762-597579930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Find Height (Maximum Depth) of a Binary Search Tree (C++ program) -  IncludeHelp">
            <a:extLst>
              <a:ext uri="{FF2B5EF4-FFF2-40B4-BE49-F238E27FC236}">
                <a16:creationId xmlns:a16="http://schemas.microsoft.com/office/drawing/2014/main" id="{06ECDEF2-6BBD-1041-3C36-95825704D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70" y="960121"/>
            <a:ext cx="7751130" cy="36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1D9CF-EE90-0742-79DC-1F55EED0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65E5-0955-7572-A5E2-7C6DB9CC2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7" y="960121"/>
            <a:ext cx="4707746" cy="5642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6.2 </a:t>
            </a:r>
            <a:r>
              <a:rPr lang="en-GB" b="1" dirty="0">
                <a:highlight>
                  <a:srgbClr val="96978D"/>
                </a:highlight>
              </a:rPr>
              <a:t>Binary Search Tree</a:t>
            </a:r>
            <a:r>
              <a:rPr lang="en-GB" dirty="0">
                <a:highlight>
                  <a:srgbClr val="96978D"/>
                </a:highlight>
              </a:rPr>
              <a:t> 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Common Operations</a:t>
            </a:r>
          </a:p>
          <a:p>
            <a:pPr marL="457200" lvl="1" indent="0">
              <a:buNone/>
            </a:pPr>
            <a:r>
              <a:rPr lang="en-US" b="1" dirty="0"/>
              <a:t>6. Height / Depth</a:t>
            </a:r>
            <a:r>
              <a:rPr lang="en-GB" b="1" dirty="0"/>
              <a:t> </a:t>
            </a:r>
          </a:p>
          <a:p>
            <a:pPr marL="457200" lvl="1" indent="0">
              <a:buNone/>
            </a:pPr>
            <a:r>
              <a:rPr lang="en-GB" dirty="0"/>
              <a:t>Measures how “tall” the tree is (how many levels it has).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b="1" dirty="0"/>
              <a:t>Why it’s useful:</a:t>
            </a:r>
          </a:p>
          <a:p>
            <a:pPr lvl="1"/>
            <a:r>
              <a:rPr lang="en-GB" dirty="0"/>
              <a:t>Helps check if the tree is balanced — a balanced tree is faster to search..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10EE5-CB6F-F396-C640-D2B196B3A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9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0732-455F-22F7-4123-9D70D38F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alanced Binary Tree in C++ - GeeksforGeeks">
            <a:extLst>
              <a:ext uri="{FF2B5EF4-FFF2-40B4-BE49-F238E27FC236}">
                <a16:creationId xmlns:a16="http://schemas.microsoft.com/office/drawing/2014/main" id="{C6A4A215-0C18-34F7-B10E-67A93C3CC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9"/>
          <a:stretch>
            <a:fillRect/>
          </a:stretch>
        </p:blipFill>
        <p:spPr bwMode="auto">
          <a:xfrm>
            <a:off x="9105313" y="3305371"/>
            <a:ext cx="304584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CC7DD19-A6AF-4492-4B64-5076EBBE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00" b="19130"/>
          <a:stretch>
            <a:fillRect/>
          </a:stretch>
        </p:blipFill>
        <p:spPr bwMode="auto">
          <a:xfrm>
            <a:off x="6774240" y="960121"/>
            <a:ext cx="3118112" cy="285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C90F3-0A05-D116-7888-D9952605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84B6-DE75-6EBE-DD0F-4D218B0E2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5" y="960121"/>
            <a:ext cx="6640935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6.3 Balanced </a:t>
            </a:r>
            <a:r>
              <a:rPr lang="en-GB" b="1" dirty="0">
                <a:highlight>
                  <a:srgbClr val="96978D"/>
                </a:highlight>
              </a:rPr>
              <a:t>Binary Tree</a:t>
            </a:r>
            <a:r>
              <a:rPr lang="en-GB" dirty="0">
                <a:highlight>
                  <a:srgbClr val="96978D"/>
                </a:highlight>
              </a:rPr>
              <a:t> </a:t>
            </a:r>
          </a:p>
          <a:p>
            <a:r>
              <a:rPr lang="en-GB" dirty="0"/>
              <a:t>A </a:t>
            </a:r>
            <a:r>
              <a:rPr lang="en-GB" b="1" dirty="0"/>
              <a:t>Balanced Binary Tree</a:t>
            </a:r>
            <a:r>
              <a:rPr lang="en-GB" dirty="0"/>
              <a:t> is a special type of binary tree where the </a:t>
            </a:r>
            <a:r>
              <a:rPr lang="en-GB" b="1" dirty="0"/>
              <a:t>height of the left and right subtrees of every node differs by at most 1</a:t>
            </a:r>
            <a:r>
              <a:rPr lang="en-GB" dirty="0"/>
              <a:t>.</a:t>
            </a:r>
          </a:p>
          <a:p>
            <a:r>
              <a:rPr lang="en-GB" dirty="0"/>
              <a:t>In simple words — it’s a </a:t>
            </a:r>
            <a:r>
              <a:rPr lang="en-GB" b="1" dirty="0"/>
              <a:t>binary tree that stays evenly distributed</a:t>
            </a:r>
            <a:r>
              <a:rPr lang="en-GB" dirty="0"/>
              <a:t> so that no side (left or right) grows much deeper than the other.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9AD7F-5630-B05C-FB48-B03CED9C6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C35E7-5913-A591-4D19-87C27D270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FBB6-24E6-B047-4850-22F1E183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CE0B-32F2-38D7-78C2-108397F5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19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6.4 </a:t>
            </a:r>
            <a:r>
              <a:rPr lang="en-GB" b="1" dirty="0">
                <a:highlight>
                  <a:srgbClr val="96978D"/>
                </a:highlight>
              </a:rPr>
              <a:t>AVL Tree</a:t>
            </a:r>
            <a:r>
              <a:rPr lang="en-GB" dirty="0">
                <a:highlight>
                  <a:srgbClr val="96978D"/>
                </a:highlight>
              </a:rPr>
              <a:t> 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/>
              <a:t>AVL Tree</a:t>
            </a:r>
            <a:r>
              <a:rPr lang="en-GB" dirty="0"/>
              <a:t> (</a:t>
            </a:r>
            <a:r>
              <a:rPr lang="en-GB" u="sng" dirty="0"/>
              <a:t>named after inventors Adelson-</a:t>
            </a:r>
            <a:r>
              <a:rPr lang="en-GB" u="sng" dirty="0" err="1"/>
              <a:t>Velsky</a:t>
            </a:r>
            <a:r>
              <a:rPr lang="en-GB" u="sng" dirty="0"/>
              <a:t> and Landis</a:t>
            </a:r>
            <a:r>
              <a:rPr lang="en-GB" dirty="0"/>
              <a:t>) is a type of </a:t>
            </a:r>
            <a:r>
              <a:rPr lang="en-GB" b="1" dirty="0"/>
              <a:t>Binary Search Tree (BST)</a:t>
            </a:r>
            <a:r>
              <a:rPr lang="en-GB" dirty="0"/>
              <a:t> that automatically keeps itself balanced. In a regular BST, inserting or deleting nodes can make the tree skewed, slowing down operations. AVL Trees fix this by adjusting the structure after every change.</a:t>
            </a:r>
          </a:p>
          <a:p>
            <a:pPr marL="0" indent="0">
              <a:buNone/>
            </a:pPr>
            <a:r>
              <a:rPr lang="en-GB" u="sng" dirty="0"/>
              <a:t>There are four types of rotations:</a:t>
            </a:r>
          </a:p>
          <a:p>
            <a:pPr lvl="1"/>
            <a:r>
              <a:rPr lang="en-GB" b="1" dirty="0"/>
              <a:t>Left Rotation</a:t>
            </a:r>
            <a:endParaRPr lang="en-GB" dirty="0"/>
          </a:p>
          <a:p>
            <a:pPr lvl="1"/>
            <a:r>
              <a:rPr lang="en-GB" b="1" dirty="0"/>
              <a:t>Right Rotation</a:t>
            </a:r>
            <a:endParaRPr lang="en-GB" dirty="0"/>
          </a:p>
          <a:p>
            <a:pPr lvl="1"/>
            <a:r>
              <a:rPr lang="en-GB" b="1" dirty="0"/>
              <a:t>Left-Right Rotation</a:t>
            </a:r>
            <a:endParaRPr lang="en-GB" dirty="0"/>
          </a:p>
          <a:p>
            <a:pPr lvl="1"/>
            <a:r>
              <a:rPr lang="en-GB" b="1" dirty="0"/>
              <a:t>Right-Left Rotation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These are quick adjustments that keep the tree balanced without affecting the overall data structure integrity.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34B06-5396-6CE4-CB8F-E7C295BF0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8B7B-0D0F-5D5A-23E4-30BACB8C2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B80C-9647-252F-733B-DFA85ED9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75905-BD92-262B-48B3-F5123CE7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224638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6.5 </a:t>
            </a:r>
            <a:r>
              <a:rPr lang="en-GB" b="1" dirty="0">
                <a:highlight>
                  <a:srgbClr val="96978D"/>
                </a:highlight>
              </a:rPr>
              <a:t>Heap Tree</a:t>
            </a:r>
            <a:r>
              <a:rPr lang="en-GB" dirty="0">
                <a:highlight>
                  <a:srgbClr val="96978D"/>
                </a:highlight>
              </a:rPr>
              <a:t> </a:t>
            </a:r>
          </a:p>
          <a:p>
            <a:pPr marL="0" indent="0">
              <a:buNone/>
            </a:pPr>
            <a:r>
              <a:rPr lang="en-GB" sz="2400" dirty="0"/>
              <a:t>A </a:t>
            </a:r>
            <a:r>
              <a:rPr lang="en-GB" sz="2400" b="1" dirty="0"/>
              <a:t>Heap Tree</a:t>
            </a:r>
            <a:r>
              <a:rPr lang="en-GB" sz="2400" dirty="0"/>
              <a:t> is a </a:t>
            </a:r>
            <a:r>
              <a:rPr lang="en-GB" sz="2400" b="1" dirty="0"/>
              <a:t>complete binary tree</a:t>
            </a:r>
            <a:r>
              <a:rPr lang="en-GB" sz="2400" dirty="0"/>
              <a:t> (all levels are filled except possibly the last one, which is filled from left to right) that follows a specific </a:t>
            </a:r>
            <a:r>
              <a:rPr lang="en-GB" sz="2400" b="1" dirty="0"/>
              <a:t>heap property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2400" b="1" dirty="0"/>
              <a:t>Types of Heap:</a:t>
            </a:r>
          </a:p>
          <a:p>
            <a:r>
              <a:rPr lang="en-GB" sz="2400" b="1" dirty="0"/>
              <a:t>Max Heap:</a:t>
            </a:r>
            <a:endParaRPr lang="en-GB" sz="2400" dirty="0"/>
          </a:p>
          <a:p>
            <a:pPr lvl="1"/>
            <a:r>
              <a:rPr lang="en-GB" sz="2000" dirty="0"/>
              <a:t>The </a:t>
            </a:r>
            <a:r>
              <a:rPr lang="en-GB" sz="2000" b="1" dirty="0"/>
              <a:t>parent node</a:t>
            </a:r>
            <a:r>
              <a:rPr lang="en-GB" sz="2000" dirty="0"/>
              <a:t> has a </a:t>
            </a:r>
            <a:r>
              <a:rPr lang="en-GB" sz="2000" b="1" dirty="0"/>
              <a:t>value greater than or equal to</a:t>
            </a:r>
            <a:r>
              <a:rPr lang="en-GB" sz="2000" dirty="0"/>
              <a:t> its children.</a:t>
            </a:r>
          </a:p>
          <a:p>
            <a:pPr lvl="1"/>
            <a:r>
              <a:rPr lang="en-GB" sz="2000" dirty="0"/>
              <a:t>The </a:t>
            </a:r>
            <a:r>
              <a:rPr lang="en-GB" sz="2000" b="1" dirty="0"/>
              <a:t>largest element</a:t>
            </a:r>
            <a:r>
              <a:rPr lang="en-GB" sz="2000" dirty="0"/>
              <a:t> is always at the </a:t>
            </a:r>
            <a:r>
              <a:rPr lang="en-GB" sz="2000" b="1" dirty="0"/>
              <a:t>root</a:t>
            </a:r>
            <a:r>
              <a:rPr lang="en-GB" sz="2000" dirty="0"/>
              <a:t>.</a:t>
            </a:r>
          </a:p>
          <a:p>
            <a:r>
              <a:rPr lang="en-GB" sz="2400" b="1" dirty="0"/>
              <a:t>Min Heap:</a:t>
            </a:r>
            <a:endParaRPr lang="en-GB" sz="2400" dirty="0"/>
          </a:p>
          <a:p>
            <a:pPr lvl="1"/>
            <a:r>
              <a:rPr lang="en-GB" sz="2000" dirty="0"/>
              <a:t>The </a:t>
            </a:r>
            <a:r>
              <a:rPr lang="en-GB" sz="2000" b="1" dirty="0"/>
              <a:t>parent node</a:t>
            </a:r>
            <a:r>
              <a:rPr lang="en-GB" sz="2000" dirty="0"/>
              <a:t> has a </a:t>
            </a:r>
            <a:r>
              <a:rPr lang="en-GB" sz="2000" b="1" dirty="0"/>
              <a:t>value smaller than or equal to</a:t>
            </a:r>
            <a:r>
              <a:rPr lang="en-GB" sz="2000" dirty="0"/>
              <a:t> its children.</a:t>
            </a:r>
          </a:p>
          <a:p>
            <a:pPr lvl="1"/>
            <a:r>
              <a:rPr lang="en-GB" sz="2000" dirty="0"/>
              <a:t>The </a:t>
            </a:r>
            <a:r>
              <a:rPr lang="en-GB" sz="2000" b="1" dirty="0"/>
              <a:t>smallest element</a:t>
            </a:r>
            <a:r>
              <a:rPr lang="en-GB" sz="2000" dirty="0"/>
              <a:t> is always at the </a:t>
            </a:r>
            <a:r>
              <a:rPr lang="en-GB" sz="2000" b="1" dirty="0"/>
              <a:t>root</a:t>
            </a:r>
            <a:r>
              <a:rPr lang="en-GB" sz="2000" dirty="0"/>
              <a:t>.</a:t>
            </a:r>
          </a:p>
          <a:p>
            <a:pPr marL="457200" lvl="1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9350-4CD4-816A-B12F-A1468877E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218" name="Picture 2" descr="Heap Data Structure - GeeksforGeeks">
            <a:extLst>
              <a:ext uri="{FF2B5EF4-FFF2-40B4-BE49-F238E27FC236}">
                <a16:creationId xmlns:a16="http://schemas.microsoft.com/office/drawing/2014/main" id="{AE13E0DC-6468-25C1-5374-325A799FF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8" t="28141" r="3541" b="12321"/>
          <a:stretch>
            <a:fillRect/>
          </a:stretch>
        </p:blipFill>
        <p:spPr bwMode="auto">
          <a:xfrm>
            <a:off x="8479372" y="1073245"/>
            <a:ext cx="3529551" cy="27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ap Data Structure - GeeksforGeeks">
            <a:extLst>
              <a:ext uri="{FF2B5EF4-FFF2-40B4-BE49-F238E27FC236}">
                <a16:creationId xmlns:a16="http://schemas.microsoft.com/office/drawing/2014/main" id="{25B42815-46A9-11A6-7932-A4B001BE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31092" r="52544" b="12453"/>
          <a:stretch>
            <a:fillRect/>
          </a:stretch>
        </p:blipFill>
        <p:spPr bwMode="auto">
          <a:xfrm>
            <a:off x="8523479" y="3979132"/>
            <a:ext cx="3483742" cy="27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5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575D7-44B0-6212-4CC8-D0202E04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rie Data Structure. Recently I participated in a job… | by Gabriel Castro  | Medium">
            <a:extLst>
              <a:ext uri="{FF2B5EF4-FFF2-40B4-BE49-F238E27FC236}">
                <a16:creationId xmlns:a16="http://schemas.microsoft.com/office/drawing/2014/main" id="{D0FB61CE-6BF0-A94F-117E-2FF0BFB92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" t="7211" r="5782"/>
          <a:stretch>
            <a:fillRect/>
          </a:stretch>
        </p:blipFill>
        <p:spPr bwMode="auto">
          <a:xfrm>
            <a:off x="61765" y="1902516"/>
            <a:ext cx="6475883" cy="45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4E012-F364-A22A-B45B-6E8B85CF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2D7FD-C949-9D0A-E7E2-D62DFF5C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162" y="960121"/>
            <a:ext cx="5787857" cy="57247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6.6 </a:t>
            </a:r>
            <a:r>
              <a:rPr lang="en-GB" b="1" dirty="0">
                <a:highlight>
                  <a:srgbClr val="96978D"/>
                </a:highlight>
              </a:rPr>
              <a:t>Trie Tree</a:t>
            </a:r>
            <a:r>
              <a:rPr lang="en-GB" dirty="0">
                <a:highlight>
                  <a:srgbClr val="96978D"/>
                </a:highlight>
              </a:rPr>
              <a:t> </a:t>
            </a:r>
          </a:p>
          <a:p>
            <a:pPr marL="0" indent="0">
              <a:buNone/>
            </a:pPr>
            <a:r>
              <a:rPr lang="en-GB" sz="2400" dirty="0"/>
              <a:t>A Trie, also called a Prefix Tree, is a special type of tree data structure used to store and search strings efficiently, especially when dealing with prefix-based operations like autocomplete, spell checking, or dictionary word lookups.</a:t>
            </a:r>
          </a:p>
          <a:p>
            <a:pPr marL="0" indent="0">
              <a:buNone/>
            </a:pPr>
            <a:r>
              <a:rPr lang="en-GB" b="1" dirty="0"/>
              <a:t>Structure:</a:t>
            </a:r>
          </a:p>
          <a:p>
            <a:r>
              <a:rPr lang="en-GB" sz="2400" dirty="0"/>
              <a:t>Each </a:t>
            </a:r>
            <a:r>
              <a:rPr lang="en-GB" sz="2400" b="1" dirty="0"/>
              <a:t>node</a:t>
            </a:r>
            <a:r>
              <a:rPr lang="en-GB" sz="2400" dirty="0"/>
              <a:t> in a Trie represents a </a:t>
            </a:r>
            <a:r>
              <a:rPr lang="en-GB" sz="2400" b="1" dirty="0"/>
              <a:t>single character</a:t>
            </a:r>
            <a:r>
              <a:rPr lang="en-GB" sz="2400" dirty="0"/>
              <a:t> of a string.</a:t>
            </a:r>
          </a:p>
          <a:p>
            <a:r>
              <a:rPr lang="en-GB" sz="2400" dirty="0"/>
              <a:t>The </a:t>
            </a:r>
            <a:r>
              <a:rPr lang="en-GB" sz="2400" b="1" dirty="0"/>
              <a:t>path from the root to a node</a:t>
            </a:r>
            <a:r>
              <a:rPr lang="en-GB" sz="2400" dirty="0"/>
              <a:t> represents a </a:t>
            </a:r>
            <a:r>
              <a:rPr lang="en-GB" sz="2400" b="1" dirty="0"/>
              <a:t>prefix</a:t>
            </a:r>
            <a:r>
              <a:rPr lang="en-GB" sz="2400" dirty="0"/>
              <a:t> of some word.</a:t>
            </a:r>
          </a:p>
          <a:p>
            <a:r>
              <a:rPr lang="en-GB" sz="2400" dirty="0"/>
              <a:t>The </a:t>
            </a:r>
            <a:r>
              <a:rPr lang="en-GB" sz="2400" b="1" dirty="0"/>
              <a:t>end of a word</a:t>
            </a:r>
            <a:r>
              <a:rPr lang="en-GB" sz="2400" dirty="0"/>
              <a:t> is marked with a special flag (like </a:t>
            </a:r>
            <a:r>
              <a:rPr lang="en-GB" sz="2400" dirty="0" err="1"/>
              <a:t>isEnd</a:t>
            </a:r>
            <a:r>
              <a:rPr lang="en-GB" sz="2400" dirty="0"/>
              <a:t> = True).</a:t>
            </a:r>
            <a:endParaRPr lang="en-GB" dirty="0"/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270DB-4611-275D-76D1-A2B36AE8E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CFA1-1EBB-FB29-9B4E-C3F487BC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Structures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55DB-BC46-CD04-1D96-2EE07BD8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Efficient Problem Solving</a:t>
            </a:r>
            <a:r>
              <a:rPr lang="en-GB" dirty="0"/>
              <a:t>: Choosing the right data structure makes solving complex problems easier and faster.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b="1" dirty="0"/>
              <a:t>Performance Optimization</a:t>
            </a:r>
            <a:r>
              <a:rPr lang="en-GB" dirty="0"/>
              <a:t>: Impacts time and space complexity. Data defines the speed, memory, and accuracy of computation. critical for building scalable systems. </a:t>
            </a:r>
          </a:p>
          <a:p>
            <a:endParaRPr lang="en-GB" sz="1600" b="1" dirty="0"/>
          </a:p>
          <a:p>
            <a:r>
              <a:rPr lang="en-GB" b="1" dirty="0"/>
              <a:t>Code Readability and Maintainability</a:t>
            </a:r>
            <a:r>
              <a:rPr lang="en-GB" dirty="0"/>
              <a:t>: Using appropriate data structures makes the code cleaner, more natural, and easier to debug or extend.</a:t>
            </a:r>
          </a:p>
          <a:p>
            <a:endParaRPr lang="en-GB" sz="1600" b="1" dirty="0"/>
          </a:p>
          <a:p>
            <a:r>
              <a:rPr lang="en-GB" b="1" dirty="0"/>
              <a:t>Foundation for Algorithms</a:t>
            </a:r>
            <a:r>
              <a:rPr lang="en-GB" dirty="0"/>
              <a:t>: Many algorithms are built on top of specific data structures. 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6B176-FE43-9930-808B-D9B26878D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5AE0B-BE71-6694-07F3-656C33E58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rie data structure from scratch – Bits and Pieces of Code">
            <a:extLst>
              <a:ext uri="{FF2B5EF4-FFF2-40B4-BE49-F238E27FC236}">
                <a16:creationId xmlns:a16="http://schemas.microsoft.com/office/drawing/2014/main" id="{DCD2D71A-F9BD-CFA8-674D-476C15AF4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 r="50341" b="10853"/>
          <a:stretch>
            <a:fillRect/>
          </a:stretch>
        </p:blipFill>
        <p:spPr bwMode="auto">
          <a:xfrm>
            <a:off x="7160623" y="3738442"/>
            <a:ext cx="3274152" cy="31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88EBE-62D3-CE3F-99F4-8A9D8BF5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A43C7-2750-215F-3E70-FFEA9AA35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035140" cy="5724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808080"/>
                </a:highlight>
              </a:rPr>
              <a:t>6. Trees </a:t>
            </a:r>
          </a:p>
          <a:p>
            <a:pPr marL="0" indent="0">
              <a:buNone/>
            </a:pPr>
            <a:r>
              <a:rPr lang="en-US" b="1" dirty="0">
                <a:highlight>
                  <a:srgbClr val="96978D"/>
                </a:highlight>
              </a:rPr>
              <a:t>6.6 </a:t>
            </a:r>
            <a:r>
              <a:rPr lang="en-GB" b="1" dirty="0">
                <a:highlight>
                  <a:srgbClr val="96978D"/>
                </a:highlight>
              </a:rPr>
              <a:t>Trie Tree</a:t>
            </a:r>
            <a:r>
              <a:rPr lang="en-GB" dirty="0">
                <a:highlight>
                  <a:srgbClr val="96978D"/>
                </a:highlight>
              </a:rPr>
              <a:t> </a:t>
            </a:r>
          </a:p>
          <a:p>
            <a:pPr marL="0" indent="0">
              <a:buNone/>
            </a:pPr>
            <a:r>
              <a:rPr lang="en-US" sz="2400" b="1" dirty="0"/>
              <a:t>Real-Life Applications:</a:t>
            </a:r>
          </a:p>
          <a:p>
            <a:r>
              <a:rPr lang="en-US" sz="2400" b="1" dirty="0"/>
              <a:t>Autocomplete Systems:</a:t>
            </a:r>
            <a:r>
              <a:rPr lang="en-US" sz="2400" dirty="0"/>
              <a:t> Suggests words as you type (e.g., Google search bar).</a:t>
            </a:r>
          </a:p>
          <a:p>
            <a:r>
              <a:rPr lang="en-US" sz="2400" b="1" dirty="0"/>
              <a:t>Spell Checkers:</a:t>
            </a:r>
            <a:r>
              <a:rPr lang="en-US" sz="2400" dirty="0"/>
              <a:t> Quickly find similar or valid words.</a:t>
            </a:r>
          </a:p>
          <a:p>
            <a:r>
              <a:rPr lang="en-US" sz="2400" b="1" dirty="0"/>
              <a:t>Text Prediction:</a:t>
            </a:r>
            <a:r>
              <a:rPr lang="en-US" sz="2400" dirty="0"/>
              <a:t> Mobile keyboard suggestions.</a:t>
            </a:r>
          </a:p>
          <a:p>
            <a:r>
              <a:rPr lang="en-US" sz="2400" b="1" dirty="0"/>
              <a:t>Dictionary Storage:</a:t>
            </a:r>
            <a:r>
              <a:rPr lang="en-US" sz="2400" dirty="0"/>
              <a:t> Efficient lookup and prefix matching.</a:t>
            </a:r>
          </a:p>
          <a:p>
            <a:pPr marL="0" indent="0">
              <a:buNone/>
            </a:pPr>
            <a:endParaRPr lang="en-US" b="1" dirty="0">
              <a:highlight>
                <a:srgbClr val="808080"/>
              </a:highlight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60212-FB36-0146-97FA-5F52AB0B3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42" name="Picture 2" descr="Trie data structure from scratch – Bits and Pieces of Code">
            <a:extLst>
              <a:ext uri="{FF2B5EF4-FFF2-40B4-BE49-F238E27FC236}">
                <a16:creationId xmlns:a16="http://schemas.microsoft.com/office/drawing/2014/main" id="{F7325F7B-B1EA-59E1-B261-E19CE2B0B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1" t="7790"/>
          <a:stretch>
            <a:fillRect/>
          </a:stretch>
        </p:blipFill>
        <p:spPr bwMode="auto">
          <a:xfrm>
            <a:off x="9513126" y="960121"/>
            <a:ext cx="2495797" cy="32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A4C5-B764-7295-E90F-A082F2FD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9592-88DF-23D4-D2BD-92F6D4E87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515" y="2208190"/>
            <a:ext cx="10259568" cy="2522430"/>
          </a:xfrm>
        </p:spPr>
        <p:txBody>
          <a:bodyPr>
            <a:normAutofit fontScale="90000"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br>
              <a:rPr lang="en-GB" dirty="0"/>
            </a:br>
            <a:br>
              <a:rPr lang="en-US" dirty="0">
                <a:highlight>
                  <a:srgbClr val="808080"/>
                </a:highlight>
              </a:rPr>
            </a:br>
            <a:r>
              <a:rPr lang="en-US" dirty="0"/>
              <a:t>7. Graph</a:t>
            </a:r>
          </a:p>
        </p:txBody>
      </p:sp>
    </p:spTree>
    <p:extLst>
      <p:ext uri="{BB962C8B-B14F-4D97-AF65-F5344CB8AC3E}">
        <p14:creationId xmlns:p14="http://schemas.microsoft.com/office/powerpoint/2010/main" val="14012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CDF2-AC2E-37B6-CCFC-08E03A17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E14C-97EA-6C74-2AA3-F940248E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C782-FAAD-E320-9F48-15A2EAC0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7. Graph</a:t>
            </a:r>
          </a:p>
          <a:p>
            <a:pPr marL="0" indent="0">
              <a:buNone/>
            </a:pPr>
            <a:r>
              <a:rPr lang="en-GB" dirty="0"/>
              <a:t>A Graph is a non-linear data structure consisting of a set of nodes (also called vertices) connected by edges. A graph is a way to represent </a:t>
            </a:r>
            <a:r>
              <a:rPr lang="en-GB" b="1" dirty="0"/>
              <a:t>relationships</a:t>
            </a:r>
            <a:r>
              <a:rPr lang="en-GB" dirty="0"/>
              <a:t> or </a:t>
            </a:r>
            <a:r>
              <a:rPr lang="en-GB" b="1" dirty="0"/>
              <a:t>connections</a:t>
            </a:r>
            <a:r>
              <a:rPr lang="en-GB" dirty="0"/>
              <a:t> between entities.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D20B1-4122-38F6-5618-B9EBB76E4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218" name="Picture 2" descr="Exploring Hidden Features of Graphs in Data Structures and Understanding  Their Importance | by Sriragavi | Medium">
            <a:extLst>
              <a:ext uri="{FF2B5EF4-FFF2-40B4-BE49-F238E27FC236}">
                <a16:creationId xmlns:a16="http://schemas.microsoft.com/office/drawing/2014/main" id="{D5FE4A77-15B5-50BA-0ED0-6B987F737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16009" r="15181" b="9035"/>
          <a:stretch>
            <a:fillRect/>
          </a:stretch>
        </p:blipFill>
        <p:spPr bwMode="auto">
          <a:xfrm>
            <a:off x="4987907" y="2526632"/>
            <a:ext cx="7018295" cy="388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870D-4925-3D57-B004-ADC84B0CE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0CDD9-D6D3-1FE4-C5D8-26835330F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7835-DA47-6EF1-5115-4574623E4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9697" r="12626" b="15151"/>
          <a:stretch/>
        </p:blipFill>
        <p:spPr>
          <a:xfrm>
            <a:off x="7442769" y="1286557"/>
            <a:ext cx="4666387" cy="3518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EA04E-39E0-DEBF-9AD1-B31CE55266E9}"/>
              </a:ext>
            </a:extLst>
          </p:cNvPr>
          <p:cNvSpPr txBox="1"/>
          <p:nvPr/>
        </p:nvSpPr>
        <p:spPr>
          <a:xfrm>
            <a:off x="266044" y="947637"/>
            <a:ext cx="71767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highlight>
                  <a:srgbClr val="00FF00"/>
                </a:highlight>
              </a:rPr>
              <a:t>7. Graph</a:t>
            </a:r>
            <a:endParaRPr lang="en-US" sz="2800" b="1" noProof="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graph is a mathematical structure used to model pairwise relationships between objects.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(Vertices):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entities (e.g., web pages in PageRank).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Edges: </a:t>
            </a:r>
            <a:r>
              <a:rPr lang="en-US" sz="2800" noProof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connections or relationships between nodes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hyperlinks between web pages).</a:t>
            </a:r>
          </a:p>
        </p:txBody>
      </p:sp>
    </p:spTree>
    <p:extLst>
      <p:ext uri="{BB962C8B-B14F-4D97-AF65-F5344CB8AC3E}">
        <p14:creationId xmlns:p14="http://schemas.microsoft.com/office/powerpoint/2010/main" val="17914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AC60-AB78-052B-60BD-23B52DA9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6AF2B-C0A2-7FBB-5888-629FCA3B3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841" y="0"/>
            <a:ext cx="1124250" cy="11260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CAB96652-DC70-BE12-CF83-046DC486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AD4B4A5-4858-6A6A-65DA-AF4911335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5" y="1015788"/>
            <a:ext cx="11751834" cy="5572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ighlight>
                  <a:srgbClr val="00FF00"/>
                </a:highlight>
              </a:rPr>
              <a:t>7. Graph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sequence of nodes connected by edges. Example: A -&gt; G is a path </a:t>
            </a:r>
          </a:p>
          <a:p>
            <a:pPr marL="457200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path where the start and end nodes are the same.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B688A9-A70B-7188-11A4-AFB3802063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b="1" noProof="0" smtClean="0"/>
              <a:t>44</a:t>
            </a:fld>
            <a:endParaRPr lang="en-US" b="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3DFC9-FF9B-20A8-F4E7-9F67D89A4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68" y="2127317"/>
            <a:ext cx="7168367" cy="33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EBD90-C21E-2E80-E45F-68BC8FE3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4865B-ACCD-4576-E01C-2A18F17F23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841" y="0"/>
            <a:ext cx="1124250" cy="112606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46AD2E5-1423-6138-768C-8396B099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5EA44F-F910-009B-E440-4EAA42774A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CD41E-7166-5D39-F6CD-D9B329029A7F}"/>
              </a:ext>
            </a:extLst>
          </p:cNvPr>
          <p:cNvSpPr txBox="1"/>
          <p:nvPr/>
        </p:nvSpPr>
        <p:spPr>
          <a:xfrm>
            <a:off x="312700" y="964319"/>
            <a:ext cx="111823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highlight>
                  <a:srgbClr val="00FF00"/>
                </a:highlight>
              </a:rPr>
              <a:t>7. Graph (Types)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Connectivity</a:t>
            </a: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488" indent="-344488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Strongly Connected Graph: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Every node is reachable from every other node.</a:t>
            </a:r>
          </a:p>
          <a:p>
            <a:pPr marL="344488" indent="-344488" algn="just">
              <a:buFont typeface="Arial" panose="020B0604020202020204" pitchFamily="34" charset="0"/>
              <a:buChar char="•"/>
            </a:pP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Weakly Connected Graph: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 are connected, but directions of edges may not allow traversal.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achability, Distance And Diameter, Cut Vertex, Cut Set And Bridge | Graph  Theory | Books | Skedbooks">
            <a:extLst>
              <a:ext uri="{FF2B5EF4-FFF2-40B4-BE49-F238E27FC236}">
                <a16:creationId xmlns:a16="http://schemas.microsoft.com/office/drawing/2014/main" id="{16C53B3E-FC37-A639-8F62-3A289FBB7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73" b="18187"/>
          <a:stretch/>
        </p:blipFill>
        <p:spPr bwMode="auto">
          <a:xfrm>
            <a:off x="5699318" y="3226461"/>
            <a:ext cx="6310120" cy="35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2E162-E6A9-A3EC-3F94-6BA53910B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ntroduction to Graph Theory | Baeldung on Computer Science">
            <a:extLst>
              <a:ext uri="{FF2B5EF4-FFF2-40B4-BE49-F238E27FC236}">
                <a16:creationId xmlns:a16="http://schemas.microsoft.com/office/drawing/2014/main" id="{83BC5096-C5A0-1236-445C-19700C350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8"/>
          <a:stretch>
            <a:fillRect/>
          </a:stretch>
        </p:blipFill>
        <p:spPr bwMode="auto">
          <a:xfrm>
            <a:off x="8583714" y="3850103"/>
            <a:ext cx="3401655" cy="30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tion to Graph Theory | Baeldung on Computer Science">
            <a:extLst>
              <a:ext uri="{FF2B5EF4-FFF2-40B4-BE49-F238E27FC236}">
                <a16:creationId xmlns:a16="http://schemas.microsoft.com/office/drawing/2014/main" id="{32699038-5BEC-2E45-6549-CD402C0CB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02"/>
          <a:stretch>
            <a:fillRect/>
          </a:stretch>
        </p:blipFill>
        <p:spPr bwMode="auto">
          <a:xfrm>
            <a:off x="8639700" y="960718"/>
            <a:ext cx="3307410" cy="300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547CF-7D89-3F6A-AC3F-E8416B63C8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841" y="0"/>
            <a:ext cx="1124250" cy="112606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9E59D21-01DC-9130-354A-5D87C399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D6DF91-B1EA-1585-24A6-8E420107E7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b="1" noProof="0" smtClean="0"/>
              <a:t>46</a:t>
            </a:fld>
            <a:endParaRPr lang="en-US" b="1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A1A52-BD9A-EC81-EF35-2D406826B5CD}"/>
              </a:ext>
            </a:extLst>
          </p:cNvPr>
          <p:cNvSpPr txBox="1"/>
          <p:nvPr/>
        </p:nvSpPr>
        <p:spPr>
          <a:xfrm>
            <a:off x="300875" y="979380"/>
            <a:ext cx="8165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highlight>
                  <a:srgbClr val="00FF00"/>
                </a:highlight>
              </a:rPr>
              <a:t>7. Graph</a:t>
            </a:r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(Types)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Unlabeled and Labeled Graphs</a:t>
            </a:r>
            <a:endParaRPr lang="en-US" sz="2800" b="1" noProof="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Unlabeled Graphs:</a:t>
            </a:r>
          </a:p>
          <a:p>
            <a:pPr marL="288925" indent="-288925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 where nodes and edges are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assigned any labels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only the structure (connections) matters.</a:t>
            </a:r>
          </a:p>
          <a:p>
            <a:pPr algn="just"/>
            <a:r>
              <a:rPr lang="en-US" sz="2800" b="1" noProof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 Graphs:</a:t>
            </a:r>
          </a:p>
          <a:p>
            <a:pPr marL="288925" indent="-288925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graph where </a:t>
            </a:r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(vertices) and/or edges are assigned specific labels 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(names, numbers, or symbols) to provide additional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20959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A6EA4-2AA8-826B-6B96-ACFD8089E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5E854-9EE3-609F-6442-E0BACBF65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841" y="0"/>
            <a:ext cx="1124250" cy="112606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9F854255-446B-5168-7431-34BC98BE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E15174-93AC-1532-353D-8D4AFAE514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364E9-9E10-E6A9-B069-06BD0406AA77}"/>
              </a:ext>
            </a:extLst>
          </p:cNvPr>
          <p:cNvSpPr txBox="1"/>
          <p:nvPr/>
        </p:nvSpPr>
        <p:spPr>
          <a:xfrm>
            <a:off x="268639" y="921160"/>
            <a:ext cx="112657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highlight>
                  <a:srgbClr val="00FF00"/>
                </a:highlight>
              </a:rPr>
              <a:t>7. Graph</a:t>
            </a:r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(Types)</a:t>
            </a: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Weighted vs. Unweighted Graphs</a:t>
            </a: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Graph: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have weights (numerical values) indicating their strength or importance.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page’s link may have a weight based on the </a:t>
            </a:r>
            <a:r>
              <a:rPr lang="en-US" sz="2800" b="1" noProof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clicks</a:t>
            </a: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Unweighted Graph: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have equal importance.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Friendship connections.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63FD-18DC-2C95-D556-2B79C9DA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65" y="3770724"/>
            <a:ext cx="5289296" cy="303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0DA8-AEE1-86E9-72E8-79F2017DB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8879D-B508-A08B-1449-529FDF4F7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841" y="0"/>
            <a:ext cx="1124250" cy="112606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CBAA006-7EDA-2822-75D3-73BD1016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Non-Primitive Data Structures (Non-</a:t>
            </a:r>
            <a:r>
              <a:rPr lang="en-GB" dirty="0"/>
              <a:t>Linear)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FA589C-F8E4-EC1F-03C5-93F0D293F1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62FD0-D382-6599-2321-7054BAE81959}"/>
              </a:ext>
            </a:extLst>
          </p:cNvPr>
          <p:cNvSpPr txBox="1"/>
          <p:nvPr/>
        </p:nvSpPr>
        <p:spPr>
          <a:xfrm>
            <a:off x="268639" y="984047"/>
            <a:ext cx="699856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highlight>
                  <a:srgbClr val="00FF00"/>
                </a:highlight>
              </a:rPr>
              <a:t>7. Graph</a:t>
            </a:r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(Types)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Directed and Undirected Graph</a:t>
            </a:r>
            <a:endParaRPr lang="en-US" sz="2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 Graph (Digraph):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have a specific direction (arrows).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web, where a hyperlink points from one page to another.</a:t>
            </a: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Undirected Graph: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have no direction.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social network where a connection is mutual.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2A2B0-34D9-D0A2-5998-3E845B69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03" r="21162"/>
          <a:stretch/>
        </p:blipFill>
        <p:spPr>
          <a:xfrm>
            <a:off x="7610764" y="1737038"/>
            <a:ext cx="4479637" cy="4187885"/>
          </a:xfrm>
          <a:prstGeom prst="rect">
            <a:avLst/>
          </a:prstGeom>
        </p:spPr>
      </p:pic>
      <p:pic>
        <p:nvPicPr>
          <p:cNvPr id="1026" name="Picture 2" descr="Graph Definitions and Properties with Animations and ...">
            <a:extLst>
              <a:ext uri="{FF2B5EF4-FFF2-40B4-BE49-F238E27FC236}">
                <a16:creationId xmlns:a16="http://schemas.microsoft.com/office/drawing/2014/main" id="{D2A225B2-072B-2753-6563-7D304CCE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58" y="3165260"/>
            <a:ext cx="4553528" cy="227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A622-D1AD-244F-2A62-83D5E0AB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46AA9-4412-2FFC-EBF6-9B4E4F89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103104" cy="5724764"/>
          </a:xfrm>
        </p:spPr>
        <p:txBody>
          <a:bodyPr>
            <a:normAutofit/>
          </a:bodyPr>
          <a:lstStyle/>
          <a:p>
            <a:r>
              <a:rPr lang="en-GB" dirty="0"/>
              <a:t>We have a small network of 4 nodes: </a:t>
            </a:r>
            <a:r>
              <a:rPr lang="en-GB" b="1" dirty="0"/>
              <a:t>A, B, C, D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The “weight” represents the </a:t>
            </a:r>
            <a:r>
              <a:rPr lang="en-GB" b="1" dirty="0"/>
              <a:t>cost</a:t>
            </a:r>
            <a:r>
              <a:rPr lang="en-GB" dirty="0"/>
              <a:t>, </a:t>
            </a:r>
            <a:r>
              <a:rPr lang="en-GB" b="1" dirty="0"/>
              <a:t>distance</a:t>
            </a:r>
            <a:r>
              <a:rPr lang="en-GB" dirty="0"/>
              <a:t>, or </a:t>
            </a:r>
            <a:r>
              <a:rPr lang="en-GB" b="1" dirty="0"/>
              <a:t>time</a:t>
            </a:r>
            <a:r>
              <a:rPr lang="en-GB" dirty="0"/>
              <a:t> between two connected nodes.</a:t>
            </a:r>
          </a:p>
          <a:p>
            <a:pPr marL="0" indent="0">
              <a:buNone/>
            </a:pPr>
            <a:r>
              <a:rPr lang="en-GB" b="1" dirty="0"/>
              <a:t>Goal: Find the Shortest Path from A → D</a:t>
            </a:r>
          </a:p>
          <a:p>
            <a:pPr lvl="1"/>
            <a:r>
              <a:rPr lang="en-GB" dirty="0"/>
              <a:t>We’ll calculate the </a:t>
            </a:r>
            <a:r>
              <a:rPr lang="en-GB" b="1" dirty="0"/>
              <a:t>minimum total weight</a:t>
            </a:r>
            <a:r>
              <a:rPr lang="en-GB" dirty="0"/>
              <a:t> using the shortest path.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9C753-00F0-627B-D729-D70B72B70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32FA01-7AF3-D0A0-3493-77F85E1A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687332"/>
              </p:ext>
            </p:extLst>
          </p:nvPr>
        </p:nvGraphicFramePr>
        <p:xfrm>
          <a:off x="638272" y="1635882"/>
          <a:ext cx="2860708" cy="2450925"/>
        </p:xfrm>
        <a:graphic>
          <a:graphicData uri="http://schemas.openxmlformats.org/drawingml/2006/table">
            <a:tbl>
              <a:tblPr/>
              <a:tblGrid>
                <a:gridCol w="1430354">
                  <a:extLst>
                    <a:ext uri="{9D8B030D-6E8A-4147-A177-3AD203B41FA5}">
                      <a16:colId xmlns:a16="http://schemas.microsoft.com/office/drawing/2014/main" val="4182345625"/>
                    </a:ext>
                  </a:extLst>
                </a:gridCol>
                <a:gridCol w="1430354">
                  <a:extLst>
                    <a:ext uri="{9D8B030D-6E8A-4147-A177-3AD203B41FA5}">
                      <a16:colId xmlns:a16="http://schemas.microsoft.com/office/drawing/2014/main" val="1881720808"/>
                    </a:ext>
                  </a:extLst>
                </a:gridCol>
              </a:tblGrid>
              <a:tr h="4901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683190"/>
                  </a:ext>
                </a:extLst>
              </a:tr>
              <a:tr h="3921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 →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072050"/>
                  </a:ext>
                </a:extLst>
              </a:tr>
              <a:tr h="3921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 →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406876"/>
                  </a:ext>
                </a:extLst>
              </a:tr>
              <a:tr h="3921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 →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488602"/>
                  </a:ext>
                </a:extLst>
              </a:tr>
              <a:tr h="3921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 → 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666071"/>
                  </a:ext>
                </a:extLst>
              </a:tr>
              <a:tr h="3921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 → 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760208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D8F7A-E72C-A058-3478-1B043B8C2358}"/>
              </a:ext>
            </a:extLst>
          </p:cNvPr>
          <p:cNvGrpSpPr/>
          <p:nvPr/>
        </p:nvGrpSpPr>
        <p:grpSpPr>
          <a:xfrm>
            <a:off x="8360300" y="1301598"/>
            <a:ext cx="3676781" cy="3119492"/>
            <a:chOff x="8097384" y="1854336"/>
            <a:chExt cx="3676781" cy="31194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653752-09B2-B08B-04A6-31DD4A07062A}"/>
                </a:ext>
              </a:extLst>
            </p:cNvPr>
            <p:cNvSpPr/>
            <p:nvPr/>
          </p:nvSpPr>
          <p:spPr>
            <a:xfrm>
              <a:off x="8455221" y="2329002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F93EDD-5647-7A52-CED2-553AD928FE4E}"/>
                </a:ext>
              </a:extLst>
            </p:cNvPr>
            <p:cNvSpPr/>
            <p:nvPr/>
          </p:nvSpPr>
          <p:spPr>
            <a:xfrm>
              <a:off x="11127954" y="1854336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E0881F-9FDF-5E6D-7EBF-25B41E018BD2}"/>
                </a:ext>
              </a:extLst>
            </p:cNvPr>
            <p:cNvSpPr/>
            <p:nvPr/>
          </p:nvSpPr>
          <p:spPr>
            <a:xfrm>
              <a:off x="8180192" y="4258740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1B52D9-2637-D038-B582-DDEB782F582A}"/>
                </a:ext>
              </a:extLst>
            </p:cNvPr>
            <p:cNvSpPr/>
            <p:nvPr/>
          </p:nvSpPr>
          <p:spPr>
            <a:xfrm>
              <a:off x="10870163" y="4146646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FF3CFD-18FB-5C5C-246B-E8C7210C994E}"/>
                </a:ext>
              </a:extLst>
            </p:cNvPr>
            <p:cNvSpPr/>
            <p:nvPr/>
          </p:nvSpPr>
          <p:spPr>
            <a:xfrm>
              <a:off x="9078686" y="1920750"/>
              <a:ext cx="2099387" cy="710483"/>
            </a:xfrm>
            <a:custGeom>
              <a:avLst/>
              <a:gdLst>
                <a:gd name="csX0" fmla="*/ 0 w 2099387"/>
                <a:gd name="csY0" fmla="*/ 710483 h 710483"/>
                <a:gd name="csX1" fmla="*/ 671804 w 2099387"/>
                <a:gd name="csY1" fmla="*/ 29348 h 710483"/>
                <a:gd name="csX2" fmla="*/ 2099387 w 2099387"/>
                <a:gd name="csY2" fmla="*/ 131985 h 71048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99387" h="710483">
                  <a:moveTo>
                    <a:pt x="0" y="710483"/>
                  </a:moveTo>
                  <a:cubicBezTo>
                    <a:pt x="160953" y="418123"/>
                    <a:pt x="321906" y="125764"/>
                    <a:pt x="671804" y="29348"/>
                  </a:cubicBezTo>
                  <a:cubicBezTo>
                    <a:pt x="1021702" y="-67068"/>
                    <a:pt x="1864567" y="102438"/>
                    <a:pt x="2099387" y="131985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D3D914-5658-2EEE-1012-F02D36D1670A}"/>
                </a:ext>
              </a:extLst>
            </p:cNvPr>
            <p:cNvSpPr/>
            <p:nvPr/>
          </p:nvSpPr>
          <p:spPr>
            <a:xfrm>
              <a:off x="8097384" y="2911151"/>
              <a:ext cx="458787" cy="1362294"/>
            </a:xfrm>
            <a:custGeom>
              <a:avLst/>
              <a:gdLst>
                <a:gd name="csX0" fmla="*/ 458787 w 458787"/>
                <a:gd name="csY0" fmla="*/ 0 h 1362294"/>
                <a:gd name="csX1" fmla="*/ 1587 w 458787"/>
                <a:gd name="csY1" fmla="*/ 503853 h 1362294"/>
                <a:gd name="csX2" fmla="*/ 346820 w 458787"/>
                <a:gd name="csY2" fmla="*/ 1362269 h 13622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58787" h="1362294">
                  <a:moveTo>
                    <a:pt x="458787" y="0"/>
                  </a:moveTo>
                  <a:cubicBezTo>
                    <a:pt x="239517" y="138404"/>
                    <a:pt x="20248" y="276808"/>
                    <a:pt x="1587" y="503853"/>
                  </a:cubicBezTo>
                  <a:cubicBezTo>
                    <a:pt x="-17074" y="730898"/>
                    <a:pt x="130661" y="1366934"/>
                    <a:pt x="346820" y="1362269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6E92369-1327-B746-D82E-18ACA7D877EA}"/>
                </a:ext>
              </a:extLst>
            </p:cNvPr>
            <p:cNvSpPr/>
            <p:nvPr/>
          </p:nvSpPr>
          <p:spPr>
            <a:xfrm>
              <a:off x="8770776" y="2481943"/>
              <a:ext cx="2603240" cy="1931437"/>
            </a:xfrm>
            <a:custGeom>
              <a:avLst/>
              <a:gdLst>
                <a:gd name="csX0" fmla="*/ 2603240 w 2603240"/>
                <a:gd name="csY0" fmla="*/ 0 h 1931437"/>
                <a:gd name="csX1" fmla="*/ 1296955 w 2603240"/>
                <a:gd name="csY1" fmla="*/ 662473 h 1931437"/>
                <a:gd name="csX2" fmla="*/ 0 w 2603240"/>
                <a:gd name="csY2" fmla="*/ 1931437 h 193143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603240" h="1931437">
                  <a:moveTo>
                    <a:pt x="2603240" y="0"/>
                  </a:moveTo>
                  <a:cubicBezTo>
                    <a:pt x="2167034" y="170283"/>
                    <a:pt x="1730828" y="340567"/>
                    <a:pt x="1296955" y="662473"/>
                  </a:cubicBezTo>
                  <a:cubicBezTo>
                    <a:pt x="863082" y="984379"/>
                    <a:pt x="431541" y="1457908"/>
                    <a:pt x="0" y="1931437"/>
                  </a:cubicBezTo>
                </a:path>
              </a:pathLst>
            </a:custGeom>
            <a:noFill/>
            <a:ln w="38100" cap="flat">
              <a:headEnd type="none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CC0270-3C1B-2C69-A036-F70EF4DB5147}"/>
                </a:ext>
              </a:extLst>
            </p:cNvPr>
            <p:cNvSpPr/>
            <p:nvPr/>
          </p:nvSpPr>
          <p:spPr>
            <a:xfrm>
              <a:off x="11476653" y="2463282"/>
              <a:ext cx="275550" cy="1810138"/>
            </a:xfrm>
            <a:custGeom>
              <a:avLst/>
              <a:gdLst>
                <a:gd name="csX0" fmla="*/ 149290 w 275550"/>
                <a:gd name="csY0" fmla="*/ 0 h 1810138"/>
                <a:gd name="csX1" fmla="*/ 270588 w 275550"/>
                <a:gd name="csY1" fmla="*/ 1156996 h 1810138"/>
                <a:gd name="csX2" fmla="*/ 0 w 275550"/>
                <a:gd name="csY2" fmla="*/ 1810138 h 18101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75550" h="1810138">
                  <a:moveTo>
                    <a:pt x="149290" y="0"/>
                  </a:moveTo>
                  <a:cubicBezTo>
                    <a:pt x="222380" y="427653"/>
                    <a:pt x="295470" y="855306"/>
                    <a:pt x="270588" y="1156996"/>
                  </a:cubicBezTo>
                  <a:cubicBezTo>
                    <a:pt x="245706" y="1458686"/>
                    <a:pt x="96416" y="1656183"/>
                    <a:pt x="0" y="1810138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9D3449-AE62-B0BC-E44D-87CFD5B3E4EF}"/>
                </a:ext>
              </a:extLst>
            </p:cNvPr>
            <p:cNvSpPr/>
            <p:nvPr/>
          </p:nvSpPr>
          <p:spPr>
            <a:xfrm>
              <a:off x="8808098" y="4646645"/>
              <a:ext cx="2099388" cy="327183"/>
            </a:xfrm>
            <a:custGeom>
              <a:avLst/>
              <a:gdLst>
                <a:gd name="csX0" fmla="*/ 0 w 2099388"/>
                <a:gd name="csY0" fmla="*/ 65314 h 327183"/>
                <a:gd name="csX1" fmla="*/ 1184988 w 2099388"/>
                <a:gd name="csY1" fmla="*/ 326571 h 327183"/>
                <a:gd name="csX2" fmla="*/ 2099388 w 2099388"/>
                <a:gd name="csY2" fmla="*/ 0 h 32718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99388" h="327183">
                  <a:moveTo>
                    <a:pt x="0" y="65314"/>
                  </a:moveTo>
                  <a:cubicBezTo>
                    <a:pt x="417545" y="201385"/>
                    <a:pt x="835090" y="337457"/>
                    <a:pt x="1184988" y="326571"/>
                  </a:cubicBezTo>
                  <a:cubicBezTo>
                    <a:pt x="1534886" y="315685"/>
                    <a:pt x="1817137" y="157842"/>
                    <a:pt x="2099388" y="0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08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1B19-CF3A-E9E1-9CBE-6E76A5BD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B8C8-35CB-821C-88F7-11BE0554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 Complexity measures how much time an algorithm takes to complete as the input size increases.</a:t>
            </a:r>
          </a:p>
          <a:p>
            <a:r>
              <a:rPr lang="en-GB" dirty="0"/>
              <a:t>It is expressed as a mathematical function of the input size (n). </a:t>
            </a:r>
            <a:r>
              <a:rPr lang="en-GB" dirty="0">
                <a:highlight>
                  <a:srgbClr val="00FF00"/>
                </a:highlight>
              </a:rPr>
              <a:t>It helps us compare algorithms based on their efficiency — how fast they solve a problem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Simple Explanation</a:t>
            </a:r>
          </a:p>
          <a:p>
            <a:r>
              <a:rPr lang="en-GB" dirty="0"/>
              <a:t>Time complexity tells us </a:t>
            </a:r>
            <a:r>
              <a:rPr lang="en-GB" i="1" dirty="0"/>
              <a:t>how the running time of an algorithm grows</a:t>
            </a:r>
            <a:r>
              <a:rPr lang="en-GB" dirty="0"/>
              <a:t> when we give it more data to process.</a:t>
            </a:r>
          </a:p>
          <a:p>
            <a:pPr marL="0" indent="0">
              <a:buNone/>
            </a:pPr>
            <a:r>
              <a:rPr lang="en-GB" b="1" dirty="0"/>
              <a:t>For example:</a:t>
            </a:r>
          </a:p>
          <a:p>
            <a:pPr lvl="1"/>
            <a:r>
              <a:rPr lang="en-GB" dirty="0"/>
              <a:t>Sorting </a:t>
            </a:r>
            <a:r>
              <a:rPr lang="en-GB" b="1" dirty="0"/>
              <a:t>10 numbers</a:t>
            </a:r>
            <a:r>
              <a:rPr lang="en-GB" dirty="0"/>
              <a:t> takes 1 second.</a:t>
            </a:r>
          </a:p>
          <a:p>
            <a:pPr lvl="1"/>
            <a:r>
              <a:rPr lang="en-GB" dirty="0"/>
              <a:t>Sorting </a:t>
            </a:r>
            <a:r>
              <a:rPr lang="en-GB" b="1" dirty="0"/>
              <a:t>1,000 numbers</a:t>
            </a:r>
            <a:r>
              <a:rPr lang="en-GB" dirty="0"/>
              <a:t> might take 100 seconds. The </a:t>
            </a:r>
            <a:r>
              <a:rPr lang="en-GB" i="1" dirty="0"/>
              <a:t>rate of increase</a:t>
            </a:r>
            <a:r>
              <a:rPr lang="en-GB" dirty="0"/>
              <a:t> in time shows the </a:t>
            </a:r>
            <a:r>
              <a:rPr lang="en-GB" b="1" dirty="0"/>
              <a:t>time complexity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144C5-5C2D-B551-6574-B28484915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61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1807-3569-73D1-9254-09D5C910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BD1E-2CC1-CC92-CB56-6E7F82BB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D3A3-C37A-A0ED-D468-2B0D92DA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103104" cy="5724764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GB" b="1" dirty="0"/>
              <a:t>Goal: Find the Shortest Path from A → D</a:t>
            </a:r>
          </a:p>
          <a:p>
            <a:pPr marL="0" indent="0" algn="l">
              <a:buNone/>
            </a:pPr>
            <a:r>
              <a:rPr lang="en-GB" b="1" dirty="0"/>
              <a:t>Step-by-Step Calculation</a:t>
            </a:r>
          </a:p>
          <a:p>
            <a:pPr algn="l"/>
            <a:r>
              <a:rPr lang="en-GB" b="1" dirty="0">
                <a:highlight>
                  <a:srgbClr val="E2E4D4"/>
                </a:highlight>
              </a:rPr>
              <a:t>Start at A</a:t>
            </a:r>
            <a:endParaRPr lang="en-GB" dirty="0">
              <a:highlight>
                <a:srgbClr val="E2E4D4"/>
              </a:highlight>
            </a:endParaRPr>
          </a:p>
          <a:p>
            <a:pPr lvl="1" algn="l"/>
            <a:r>
              <a:rPr lang="en-GB" dirty="0"/>
              <a:t>Distance to A = 0</a:t>
            </a:r>
          </a:p>
          <a:p>
            <a:pPr lvl="1" algn="l"/>
            <a:r>
              <a:rPr lang="en-GB" dirty="0"/>
              <a:t>Distance to all others = ∞ (infinity)</a:t>
            </a:r>
          </a:p>
          <a:p>
            <a:pPr algn="l"/>
            <a:r>
              <a:rPr lang="en-GB" b="1" dirty="0">
                <a:highlight>
                  <a:srgbClr val="B2B3AD"/>
                </a:highlight>
              </a:rPr>
              <a:t>From A:</a:t>
            </a:r>
            <a:endParaRPr lang="en-GB" dirty="0">
              <a:highlight>
                <a:srgbClr val="B2B3AD"/>
              </a:highlight>
            </a:endParaRPr>
          </a:p>
          <a:p>
            <a:pPr lvl="1" algn="l"/>
            <a:r>
              <a:rPr lang="en-GB" dirty="0"/>
              <a:t>A → B = 2</a:t>
            </a:r>
          </a:p>
          <a:p>
            <a:pPr lvl="1" algn="l"/>
            <a:r>
              <a:rPr lang="en-GB" dirty="0"/>
              <a:t>A → C = 4</a:t>
            </a:r>
          </a:p>
          <a:p>
            <a:pPr marL="0" indent="0" algn="l">
              <a:buNone/>
            </a:pPr>
            <a:r>
              <a:rPr lang="en-GB" dirty="0"/>
              <a:t>	So: </a:t>
            </a:r>
            <a:r>
              <a:rPr lang="en-GB" dirty="0" err="1"/>
              <a:t>Dist</a:t>
            </a:r>
            <a:r>
              <a:rPr lang="en-GB" dirty="0"/>
              <a:t>(B) = 2, </a:t>
            </a:r>
            <a:r>
              <a:rPr lang="en-GB" dirty="0" err="1"/>
              <a:t>Dist</a:t>
            </a:r>
            <a:r>
              <a:rPr lang="en-GB" dirty="0"/>
              <a:t>(C) = 4</a:t>
            </a:r>
          </a:p>
          <a:p>
            <a:pPr algn="l"/>
            <a:r>
              <a:rPr lang="en-GB" b="1" dirty="0"/>
              <a:t>Go to B (smallest distance = 2)</a:t>
            </a:r>
            <a:endParaRPr lang="en-GB" dirty="0"/>
          </a:p>
          <a:p>
            <a:pPr lvl="1" algn="l"/>
            <a:r>
              <a:rPr lang="en-GB" dirty="0"/>
              <a:t>From B → C = 1 → new path cost = 2 + 1 = 3 (Compare to old </a:t>
            </a:r>
            <a:r>
              <a:rPr lang="en-GB" dirty="0" err="1"/>
              <a:t>Dist</a:t>
            </a:r>
            <a:r>
              <a:rPr lang="en-GB" dirty="0"/>
              <a:t>(C)=4 → update to 3)</a:t>
            </a:r>
          </a:p>
          <a:p>
            <a:pPr lvl="1" algn="l"/>
            <a:r>
              <a:rPr lang="en-GB" dirty="0"/>
              <a:t>From B → D = 7 → new path cost = 2 + 7 = 9 (</a:t>
            </a:r>
            <a:r>
              <a:rPr lang="en-GB" dirty="0" err="1"/>
              <a:t>Dist</a:t>
            </a:r>
            <a:r>
              <a:rPr lang="en-GB" dirty="0"/>
              <a:t>(D) = 9)</a:t>
            </a:r>
          </a:p>
          <a:p>
            <a:pPr marL="0" indent="0" algn="l">
              <a:buNone/>
            </a:pPr>
            <a:r>
              <a:rPr lang="en-GB" dirty="0"/>
              <a:t>	Now: A=0, B=2, C=3, D=9</a:t>
            </a:r>
          </a:p>
          <a:p>
            <a:pPr algn="l"/>
            <a:r>
              <a:rPr lang="en-GB" b="1" dirty="0">
                <a:highlight>
                  <a:srgbClr val="00FFFF"/>
                </a:highlight>
              </a:rPr>
              <a:t>Next, go to C (smallest distance = 3)</a:t>
            </a:r>
            <a:endParaRPr lang="en-GB" dirty="0">
              <a:highlight>
                <a:srgbClr val="00FFFF"/>
              </a:highlight>
            </a:endParaRPr>
          </a:p>
          <a:p>
            <a:pPr lvl="1" algn="l"/>
            <a:r>
              <a:rPr lang="en-GB" dirty="0"/>
              <a:t>From C → D = 3 → new path cost = 3 + 3 = 6 (Compare to old </a:t>
            </a:r>
            <a:r>
              <a:rPr lang="en-GB" dirty="0" err="1"/>
              <a:t>Dist</a:t>
            </a:r>
            <a:r>
              <a:rPr lang="en-GB" dirty="0"/>
              <a:t>(D)=9 → update to 6)</a:t>
            </a:r>
          </a:p>
          <a:p>
            <a:pPr marL="0" indent="0" algn="l">
              <a:buNone/>
            </a:pPr>
            <a:r>
              <a:rPr lang="en-GB" dirty="0"/>
              <a:t>	Now: A=0, B=2, C=3, D=6</a:t>
            </a:r>
          </a:p>
          <a:p>
            <a:pPr marL="0" indent="0" algn="l">
              <a:buNone/>
            </a:pPr>
            <a:r>
              <a:rPr lang="en-GB" b="1" dirty="0">
                <a:highlight>
                  <a:srgbClr val="E2E4D4"/>
                </a:highlight>
              </a:rPr>
              <a:t>Shortest Path from A → D = 6</a:t>
            </a:r>
            <a:endParaRPr lang="en-GB" dirty="0">
              <a:highlight>
                <a:srgbClr val="E2E4D4"/>
              </a:highlight>
            </a:endParaRP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CDF25-E606-A780-A831-424FD5C14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680D1C-3496-EFC1-E43D-BA91C63E9882}"/>
              </a:ext>
            </a:extLst>
          </p:cNvPr>
          <p:cNvGrpSpPr/>
          <p:nvPr/>
        </p:nvGrpSpPr>
        <p:grpSpPr>
          <a:xfrm>
            <a:off x="6876732" y="583258"/>
            <a:ext cx="3676781" cy="3119492"/>
            <a:chOff x="8097384" y="1854336"/>
            <a:chExt cx="3676781" cy="31194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9DDDEB2-2330-822B-8812-79139DDC55FB}"/>
                </a:ext>
              </a:extLst>
            </p:cNvPr>
            <p:cNvSpPr/>
            <p:nvPr/>
          </p:nvSpPr>
          <p:spPr>
            <a:xfrm>
              <a:off x="8455221" y="2329002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5FC042-3657-4A0D-E9BC-2E28D052A7C1}"/>
                </a:ext>
              </a:extLst>
            </p:cNvPr>
            <p:cNvSpPr/>
            <p:nvPr/>
          </p:nvSpPr>
          <p:spPr>
            <a:xfrm>
              <a:off x="11127954" y="1854336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F8EEF9-B587-9934-548F-A4B9E77E0EF7}"/>
                </a:ext>
              </a:extLst>
            </p:cNvPr>
            <p:cNvSpPr/>
            <p:nvPr/>
          </p:nvSpPr>
          <p:spPr>
            <a:xfrm>
              <a:off x="8180192" y="4258740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DE93C4-8240-53B5-0E29-CCB274151815}"/>
                </a:ext>
              </a:extLst>
            </p:cNvPr>
            <p:cNvSpPr/>
            <p:nvPr/>
          </p:nvSpPr>
          <p:spPr>
            <a:xfrm>
              <a:off x="10870163" y="4146646"/>
              <a:ext cx="646211" cy="646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5AF21A-1399-26A6-5CA7-C7CAD093AAD1}"/>
                </a:ext>
              </a:extLst>
            </p:cNvPr>
            <p:cNvSpPr/>
            <p:nvPr/>
          </p:nvSpPr>
          <p:spPr>
            <a:xfrm>
              <a:off x="9078686" y="1920750"/>
              <a:ext cx="2099387" cy="710483"/>
            </a:xfrm>
            <a:custGeom>
              <a:avLst/>
              <a:gdLst>
                <a:gd name="csX0" fmla="*/ 0 w 2099387"/>
                <a:gd name="csY0" fmla="*/ 710483 h 710483"/>
                <a:gd name="csX1" fmla="*/ 671804 w 2099387"/>
                <a:gd name="csY1" fmla="*/ 29348 h 710483"/>
                <a:gd name="csX2" fmla="*/ 2099387 w 2099387"/>
                <a:gd name="csY2" fmla="*/ 131985 h 71048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99387" h="710483">
                  <a:moveTo>
                    <a:pt x="0" y="710483"/>
                  </a:moveTo>
                  <a:cubicBezTo>
                    <a:pt x="160953" y="418123"/>
                    <a:pt x="321906" y="125764"/>
                    <a:pt x="671804" y="29348"/>
                  </a:cubicBezTo>
                  <a:cubicBezTo>
                    <a:pt x="1021702" y="-67068"/>
                    <a:pt x="1864567" y="102438"/>
                    <a:pt x="2099387" y="131985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05017C-2B77-9BAE-1696-12E971E99767}"/>
                </a:ext>
              </a:extLst>
            </p:cNvPr>
            <p:cNvSpPr/>
            <p:nvPr/>
          </p:nvSpPr>
          <p:spPr>
            <a:xfrm>
              <a:off x="8097384" y="2911151"/>
              <a:ext cx="458787" cy="1362294"/>
            </a:xfrm>
            <a:custGeom>
              <a:avLst/>
              <a:gdLst>
                <a:gd name="csX0" fmla="*/ 458787 w 458787"/>
                <a:gd name="csY0" fmla="*/ 0 h 1362294"/>
                <a:gd name="csX1" fmla="*/ 1587 w 458787"/>
                <a:gd name="csY1" fmla="*/ 503853 h 1362294"/>
                <a:gd name="csX2" fmla="*/ 346820 w 458787"/>
                <a:gd name="csY2" fmla="*/ 1362269 h 13622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458787" h="1362294">
                  <a:moveTo>
                    <a:pt x="458787" y="0"/>
                  </a:moveTo>
                  <a:cubicBezTo>
                    <a:pt x="239517" y="138404"/>
                    <a:pt x="20248" y="276808"/>
                    <a:pt x="1587" y="503853"/>
                  </a:cubicBezTo>
                  <a:cubicBezTo>
                    <a:pt x="-17074" y="730898"/>
                    <a:pt x="130661" y="1366934"/>
                    <a:pt x="346820" y="1362269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358B18-E7A9-5D16-A4B0-5732BC30D810}"/>
                </a:ext>
              </a:extLst>
            </p:cNvPr>
            <p:cNvSpPr/>
            <p:nvPr/>
          </p:nvSpPr>
          <p:spPr>
            <a:xfrm>
              <a:off x="8770776" y="2481943"/>
              <a:ext cx="2603240" cy="1931437"/>
            </a:xfrm>
            <a:custGeom>
              <a:avLst/>
              <a:gdLst>
                <a:gd name="csX0" fmla="*/ 2603240 w 2603240"/>
                <a:gd name="csY0" fmla="*/ 0 h 1931437"/>
                <a:gd name="csX1" fmla="*/ 1296955 w 2603240"/>
                <a:gd name="csY1" fmla="*/ 662473 h 1931437"/>
                <a:gd name="csX2" fmla="*/ 0 w 2603240"/>
                <a:gd name="csY2" fmla="*/ 1931437 h 193143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603240" h="1931437">
                  <a:moveTo>
                    <a:pt x="2603240" y="0"/>
                  </a:moveTo>
                  <a:cubicBezTo>
                    <a:pt x="2167034" y="170283"/>
                    <a:pt x="1730828" y="340567"/>
                    <a:pt x="1296955" y="662473"/>
                  </a:cubicBezTo>
                  <a:cubicBezTo>
                    <a:pt x="863082" y="984379"/>
                    <a:pt x="431541" y="1457908"/>
                    <a:pt x="0" y="1931437"/>
                  </a:cubicBezTo>
                </a:path>
              </a:pathLst>
            </a:custGeom>
            <a:noFill/>
            <a:ln w="38100" cap="flat">
              <a:headEnd type="none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F863EF-5D03-6C75-B2BD-2EAC3649518C}"/>
                </a:ext>
              </a:extLst>
            </p:cNvPr>
            <p:cNvSpPr/>
            <p:nvPr/>
          </p:nvSpPr>
          <p:spPr>
            <a:xfrm>
              <a:off x="11476653" y="2463282"/>
              <a:ext cx="275550" cy="1810138"/>
            </a:xfrm>
            <a:custGeom>
              <a:avLst/>
              <a:gdLst>
                <a:gd name="csX0" fmla="*/ 149290 w 275550"/>
                <a:gd name="csY0" fmla="*/ 0 h 1810138"/>
                <a:gd name="csX1" fmla="*/ 270588 w 275550"/>
                <a:gd name="csY1" fmla="*/ 1156996 h 1810138"/>
                <a:gd name="csX2" fmla="*/ 0 w 275550"/>
                <a:gd name="csY2" fmla="*/ 1810138 h 181013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75550" h="1810138">
                  <a:moveTo>
                    <a:pt x="149290" y="0"/>
                  </a:moveTo>
                  <a:cubicBezTo>
                    <a:pt x="222380" y="427653"/>
                    <a:pt x="295470" y="855306"/>
                    <a:pt x="270588" y="1156996"/>
                  </a:cubicBezTo>
                  <a:cubicBezTo>
                    <a:pt x="245706" y="1458686"/>
                    <a:pt x="96416" y="1656183"/>
                    <a:pt x="0" y="1810138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52A404-F7A4-947C-B452-E0F56EB4DB9B}"/>
                </a:ext>
              </a:extLst>
            </p:cNvPr>
            <p:cNvSpPr/>
            <p:nvPr/>
          </p:nvSpPr>
          <p:spPr>
            <a:xfrm>
              <a:off x="8808098" y="4646645"/>
              <a:ext cx="2099388" cy="327183"/>
            </a:xfrm>
            <a:custGeom>
              <a:avLst/>
              <a:gdLst>
                <a:gd name="csX0" fmla="*/ 0 w 2099388"/>
                <a:gd name="csY0" fmla="*/ 65314 h 327183"/>
                <a:gd name="csX1" fmla="*/ 1184988 w 2099388"/>
                <a:gd name="csY1" fmla="*/ 326571 h 327183"/>
                <a:gd name="csX2" fmla="*/ 2099388 w 2099388"/>
                <a:gd name="csY2" fmla="*/ 0 h 32718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2099388" h="327183">
                  <a:moveTo>
                    <a:pt x="0" y="65314"/>
                  </a:moveTo>
                  <a:cubicBezTo>
                    <a:pt x="417545" y="201385"/>
                    <a:pt x="835090" y="337457"/>
                    <a:pt x="1184988" y="326571"/>
                  </a:cubicBezTo>
                  <a:cubicBezTo>
                    <a:pt x="1534886" y="315685"/>
                    <a:pt x="1817137" y="157842"/>
                    <a:pt x="2099388" y="0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147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FACC-4F21-64A7-DD23-212C716DF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data-structures used in AI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375E5-F59C-B922-0C92-FFEDB5E2F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8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5770-E0EA-DA7B-12D6-2D03A032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data-structures used in AI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407F-D589-9AFF-055D-2DB19267B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55253-BB44-38DE-2832-97C774CB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10" y="1147664"/>
            <a:ext cx="11863004" cy="49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ECCC-80BC-F75C-9B39-C3825CEB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List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ECF03-BD87-72BB-4F3B-5C32F168A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List</a:t>
            </a:r>
            <a:r>
              <a:rPr lang="en-GB" dirty="0"/>
              <a:t> in Python is a </a:t>
            </a:r>
            <a:r>
              <a:rPr lang="en-GB" b="1" dirty="0"/>
              <a:t>built-in data structure</a:t>
            </a:r>
            <a:r>
              <a:rPr lang="en-GB" dirty="0"/>
              <a:t> used to </a:t>
            </a:r>
            <a:r>
              <a:rPr lang="en-GB" b="1" dirty="0"/>
              <a:t>store multiple items in a single variable</a:t>
            </a:r>
            <a:r>
              <a:rPr lang="en-GB" dirty="0"/>
              <a:t>. </a:t>
            </a:r>
          </a:p>
          <a:p>
            <a:r>
              <a:rPr lang="en-GB" dirty="0"/>
              <a:t>It is </a:t>
            </a:r>
            <a:r>
              <a:rPr lang="en-GB" b="1" dirty="0"/>
              <a:t>ordered, mutable (changeable), and allows duplicate values. </a:t>
            </a:r>
            <a:r>
              <a:rPr lang="en-GB" dirty="0"/>
              <a:t>A </a:t>
            </a:r>
            <a:r>
              <a:rPr lang="en-GB" b="1" dirty="0"/>
              <a:t>List</a:t>
            </a:r>
            <a:r>
              <a:rPr lang="en-GB" dirty="0"/>
              <a:t> is written using </a:t>
            </a:r>
            <a:r>
              <a:rPr lang="en-GB" b="1" dirty="0"/>
              <a:t>square brackets [ ]</a:t>
            </a:r>
            <a:r>
              <a:rPr lang="en-GB" dirty="0"/>
              <a:t>, and items are separated by commas.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Key Features:</a:t>
            </a:r>
          </a:p>
          <a:p>
            <a:pPr lvl="1"/>
            <a:r>
              <a:rPr lang="en-US" b="1" dirty="0"/>
              <a:t>Ordered:</a:t>
            </a:r>
            <a:r>
              <a:rPr lang="en-US" dirty="0"/>
              <a:t> Items have a defined order (index starts from 0). Example: fruits[0] → "apple"</a:t>
            </a:r>
          </a:p>
          <a:p>
            <a:pPr lvl="1"/>
            <a:r>
              <a:rPr lang="en-US" b="1" dirty="0"/>
              <a:t>Mutable:</a:t>
            </a:r>
            <a:r>
              <a:rPr lang="en-US" dirty="0"/>
              <a:t> You can change, add, or remove elements. Example: fruits[1] = "mango"</a:t>
            </a:r>
          </a:p>
          <a:p>
            <a:pPr lvl="1"/>
            <a:r>
              <a:rPr lang="en-US" b="1" dirty="0"/>
              <a:t>Allows Duplicates:</a:t>
            </a:r>
            <a:r>
              <a:rPr lang="en-US" dirty="0"/>
              <a:t> Lists can have repeated elements. Example: [1, 2, 2, 3]</a:t>
            </a:r>
          </a:p>
          <a:p>
            <a:pPr lvl="1"/>
            <a:r>
              <a:rPr lang="en-US" b="1" dirty="0"/>
              <a:t>Can store mixed data types: </a:t>
            </a:r>
            <a:r>
              <a:rPr lang="en-US" dirty="0"/>
              <a:t>Example: [1, "Hello", 3.14, True]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AEB46-A57E-01CC-4ACB-9F12B4CFF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4340-B3F1-65B2-C27C-F1E69050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List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C092-79A7-7C30-244A-466A7B0C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list can contain different data types: int, float, string: </a:t>
            </a:r>
          </a:p>
          <a:p>
            <a:pPr marL="0" indent="0">
              <a:buNone/>
            </a:pPr>
            <a:r>
              <a:rPr lang="en-GB" dirty="0">
                <a:solidFill>
                  <a:srgbClr val="EE0000"/>
                </a:solidFill>
              </a:rPr>
              <a:t>list1 = [“</a:t>
            </a:r>
            <a:r>
              <a:rPr lang="en-GB" dirty="0" err="1">
                <a:solidFill>
                  <a:srgbClr val="EE0000"/>
                </a:solidFill>
              </a:rPr>
              <a:t>abc</a:t>
            </a:r>
            <a:r>
              <a:rPr lang="en-GB" dirty="0">
                <a:solidFill>
                  <a:srgbClr val="EE0000"/>
                </a:solidFill>
              </a:rPr>
              <a:t>”, 34, True, 40, ”male”]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ECFE6-726D-155B-BA60-438A5B899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872C8-8F01-FAAD-F346-F6B44880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32" r="12472"/>
          <a:stretch>
            <a:fillRect/>
          </a:stretch>
        </p:blipFill>
        <p:spPr>
          <a:xfrm>
            <a:off x="6718188" y="1721794"/>
            <a:ext cx="5321412" cy="316367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26" name="Picture 2" descr="Python Length of List - Scaler Topics">
            <a:extLst>
              <a:ext uri="{FF2B5EF4-FFF2-40B4-BE49-F238E27FC236}">
                <a16:creationId xmlns:a16="http://schemas.microsoft.com/office/drawing/2014/main" id="{BB99199F-775B-4F52-E7C9-7EBC186A3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4389" r="21326" b="32283"/>
          <a:stretch>
            <a:fillRect/>
          </a:stretch>
        </p:blipFill>
        <p:spPr bwMode="auto">
          <a:xfrm>
            <a:off x="168020" y="3745626"/>
            <a:ext cx="5995663" cy="26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C847-EFC1-2074-02F1-5D3E39BA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Tuples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22960-0C50-FAB3-9EEC-441419151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Tuple</a:t>
            </a:r>
            <a:r>
              <a:rPr lang="en-GB" dirty="0"/>
              <a:t> in Python is a </a:t>
            </a:r>
            <a:r>
              <a:rPr lang="en-GB" b="1" dirty="0"/>
              <a:t>collection of ordered items</a:t>
            </a:r>
            <a:r>
              <a:rPr lang="en-GB" dirty="0"/>
              <a:t>, just like a list — </a:t>
            </a:r>
            <a:r>
              <a:rPr lang="en-GB" b="1" dirty="0"/>
              <a:t>but it is immutable</a:t>
            </a:r>
            <a:r>
              <a:rPr lang="en-GB" dirty="0"/>
              <a:t>, meaning once created, </a:t>
            </a:r>
            <a:r>
              <a:rPr lang="en-GB" b="1" dirty="0"/>
              <a:t>you cannot change, add, or remove</a:t>
            </a:r>
            <a:r>
              <a:rPr lang="en-GB" dirty="0"/>
              <a:t> elements from it.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dirty="0"/>
              <a:t>It’s often used when you want to </a:t>
            </a:r>
            <a:r>
              <a:rPr lang="en-GB" b="1" dirty="0"/>
              <a:t>store data that should not change</a:t>
            </a:r>
            <a:r>
              <a:rPr lang="en-GB" dirty="0"/>
              <a:t> throughout the program.</a:t>
            </a:r>
          </a:p>
          <a:p>
            <a:r>
              <a:rPr lang="en-GB" dirty="0"/>
              <a:t>A </a:t>
            </a:r>
            <a:r>
              <a:rPr lang="en-GB" b="1" dirty="0"/>
              <a:t>Tuple</a:t>
            </a:r>
            <a:r>
              <a:rPr lang="en-GB" dirty="0"/>
              <a:t> is written using </a:t>
            </a:r>
            <a:r>
              <a:rPr lang="en-GB" b="1" dirty="0"/>
              <a:t>parentheses ( )</a:t>
            </a:r>
            <a:r>
              <a:rPr lang="en-GB" dirty="0"/>
              <a:t>, and items are separated by commas.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b="1" dirty="0"/>
              <a:t>Key Features:</a:t>
            </a:r>
          </a:p>
          <a:p>
            <a:pPr lvl="1"/>
            <a:r>
              <a:rPr lang="en-US" b="1" dirty="0"/>
              <a:t>Ordered:</a:t>
            </a:r>
            <a:r>
              <a:rPr lang="en-US" dirty="0"/>
              <a:t> Elements have a fixed order (index starts from 0).</a:t>
            </a:r>
          </a:p>
          <a:p>
            <a:pPr lvl="1"/>
            <a:r>
              <a:rPr lang="en-US" b="1" dirty="0"/>
              <a:t>Immutable:</a:t>
            </a:r>
            <a:r>
              <a:rPr lang="en-US" dirty="0"/>
              <a:t> You </a:t>
            </a:r>
            <a:r>
              <a:rPr lang="en-US" b="1" dirty="0"/>
              <a:t>cannot modify</a:t>
            </a:r>
            <a:r>
              <a:rPr lang="en-US" dirty="0"/>
              <a:t> a tuple after creation.</a:t>
            </a:r>
          </a:p>
          <a:p>
            <a:pPr lvl="1"/>
            <a:r>
              <a:rPr lang="en-US" b="1" dirty="0"/>
              <a:t>Allows Duplicates:</a:t>
            </a:r>
            <a:r>
              <a:rPr lang="en-US" dirty="0"/>
              <a:t> Just like lists, tuples can contain repeated values.</a:t>
            </a:r>
          </a:p>
          <a:p>
            <a:pPr lvl="1"/>
            <a:r>
              <a:rPr lang="en-US" b="1" dirty="0"/>
              <a:t>Can store mixed data types: </a:t>
            </a:r>
            <a:r>
              <a:rPr lang="en-US" dirty="0"/>
              <a:t>Example: (1, "Hello", 3.14, True)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BAAFE-2738-B433-A7E0-F93FF9614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A59B-9516-E660-EE9E-218B50C1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Tuples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CCC4-275D-A327-8856-C59F5B61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dirty="0"/>
              <a:t>A tuple can contain different data types: with strings, integers and </a:t>
            </a:r>
            <a:r>
              <a:rPr lang="en-GB" dirty="0" err="1"/>
              <a:t>boolean</a:t>
            </a:r>
            <a:r>
              <a:rPr lang="en-GB" dirty="0"/>
              <a:t> </a:t>
            </a:r>
          </a:p>
          <a:p>
            <a:pPr marL="0" indent="0" algn="l">
              <a:buNone/>
            </a:pPr>
            <a:r>
              <a:rPr lang="en-GB" dirty="0">
                <a:solidFill>
                  <a:srgbClr val="EE0000"/>
                </a:solidFill>
              </a:rPr>
              <a:t>    tuple1 = ("</a:t>
            </a:r>
            <a:r>
              <a:rPr lang="en-GB" dirty="0" err="1">
                <a:solidFill>
                  <a:srgbClr val="EE0000"/>
                </a:solidFill>
              </a:rPr>
              <a:t>abc</a:t>
            </a:r>
            <a:r>
              <a:rPr lang="en-GB" dirty="0">
                <a:solidFill>
                  <a:srgbClr val="EE0000"/>
                </a:solidFill>
              </a:rPr>
              <a:t>", 34, True, 40, "male")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2F70D-DE7E-8E8B-7F8F-01BB0B99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050" name="Picture 2" descr="Python Tuple">
            <a:extLst>
              <a:ext uri="{FF2B5EF4-FFF2-40B4-BE49-F238E27FC236}">
                <a16:creationId xmlns:a16="http://schemas.microsoft.com/office/drawing/2014/main" id="{5D3D0817-139C-EAC9-C74A-C77811EC2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7" b="24820"/>
          <a:stretch>
            <a:fillRect/>
          </a:stretch>
        </p:blipFill>
        <p:spPr bwMode="auto">
          <a:xfrm>
            <a:off x="3723847" y="2198348"/>
            <a:ext cx="8180387" cy="1949986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4F4FF-78C6-D2FD-A819-AB3B610A1477}"/>
              </a:ext>
            </a:extLst>
          </p:cNvPr>
          <p:cNvSpPr txBox="1"/>
          <p:nvPr/>
        </p:nvSpPr>
        <p:spPr>
          <a:xfrm>
            <a:off x="287765" y="4390552"/>
            <a:ext cx="924812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i="1" dirty="0">
                <a:latin typeface="Consolas" panose="020B0609020204030204" pitchFamily="49" charset="0"/>
              </a:rPr>
              <a:t>student = ("Ali", 22, "Computer Science")</a:t>
            </a:r>
          </a:p>
          <a:p>
            <a:endParaRPr lang="en-GB" b="1" i="1" dirty="0">
              <a:latin typeface="Consolas" panose="020B0609020204030204" pitchFamily="49" charset="0"/>
            </a:endParaRPr>
          </a:p>
          <a:p>
            <a:r>
              <a:rPr lang="en-GB" i="1" dirty="0">
                <a:latin typeface="Consolas" panose="020B0609020204030204" pitchFamily="49" charset="0"/>
              </a:rPr>
              <a:t>print(student[0])     # Output: Ali</a:t>
            </a:r>
          </a:p>
          <a:p>
            <a:r>
              <a:rPr lang="en-GB" i="1" dirty="0">
                <a:latin typeface="Consolas" panose="020B0609020204030204" pitchFamily="49" charset="0"/>
              </a:rPr>
              <a:t>print(</a:t>
            </a:r>
            <a:r>
              <a:rPr lang="en-GB" i="1" dirty="0" err="1">
                <a:latin typeface="Consolas" panose="020B0609020204030204" pitchFamily="49" charset="0"/>
              </a:rPr>
              <a:t>len</a:t>
            </a:r>
            <a:r>
              <a:rPr lang="en-GB" i="1" dirty="0">
                <a:latin typeface="Consolas" panose="020B0609020204030204" pitchFamily="49" charset="0"/>
              </a:rPr>
              <a:t>(student))   # Output: 3</a:t>
            </a:r>
          </a:p>
        </p:txBody>
      </p:sp>
    </p:spTree>
    <p:extLst>
      <p:ext uri="{BB962C8B-B14F-4D97-AF65-F5344CB8AC3E}">
        <p14:creationId xmlns:p14="http://schemas.microsoft.com/office/powerpoint/2010/main" val="263417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87928-F254-4B1A-6A56-04DFAF46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Set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D19A-5D0B-7F61-BEBB-40006E17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Set</a:t>
            </a:r>
            <a:r>
              <a:rPr lang="en-GB" dirty="0"/>
              <a:t> in Python is an </a:t>
            </a:r>
            <a:r>
              <a:rPr lang="en-GB" b="1" dirty="0"/>
              <a:t>unordered collection</a:t>
            </a:r>
            <a:r>
              <a:rPr lang="en-GB" dirty="0"/>
              <a:t> of </a:t>
            </a:r>
            <a:r>
              <a:rPr lang="en-GB" b="1" dirty="0"/>
              <a:t>unique elements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It means that: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does not allow duplicates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order of elements is not fixed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It is very useful for </a:t>
            </a:r>
            <a:r>
              <a:rPr lang="en-GB" b="1" dirty="0"/>
              <a:t>mathematical operations</a:t>
            </a:r>
            <a:r>
              <a:rPr lang="en-GB" dirty="0"/>
              <a:t> like union, intersection, and difference.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Set</a:t>
            </a:r>
            <a:r>
              <a:rPr lang="en-GB" dirty="0"/>
              <a:t> is written using </a:t>
            </a:r>
            <a:r>
              <a:rPr lang="en-GB" b="1" dirty="0"/>
              <a:t>curly braces { }</a:t>
            </a:r>
            <a:r>
              <a:rPr lang="en-GB" dirty="0"/>
              <a:t>, and items are separated by commas.</a:t>
            </a:r>
          </a:p>
          <a:p>
            <a:pPr marL="0" indent="0">
              <a:buNone/>
            </a:pPr>
            <a:r>
              <a:rPr lang="en-GB" b="1" dirty="0"/>
              <a:t>Key Features:</a:t>
            </a:r>
          </a:p>
          <a:p>
            <a:pPr lvl="1"/>
            <a:r>
              <a:rPr lang="en-GB" b="1" dirty="0"/>
              <a:t>No Duplicates:</a:t>
            </a:r>
            <a:r>
              <a:rPr lang="en-GB" dirty="0"/>
              <a:t> Each element appears only once. </a:t>
            </a:r>
          </a:p>
          <a:p>
            <a:pPr lvl="1"/>
            <a:r>
              <a:rPr lang="en-GB" b="1" dirty="0"/>
              <a:t>Unordered:</a:t>
            </a:r>
            <a:r>
              <a:rPr lang="en-GB" dirty="0"/>
              <a:t> The order of items may change each time you print the set.</a:t>
            </a:r>
          </a:p>
          <a:p>
            <a:pPr lvl="1"/>
            <a:r>
              <a:rPr lang="en-GB" b="1" dirty="0"/>
              <a:t>Mutable:</a:t>
            </a:r>
            <a:r>
              <a:rPr lang="en-GB" dirty="0"/>
              <a:t> You can add or remove items, but the elements inside must be </a:t>
            </a:r>
            <a:r>
              <a:rPr lang="en-GB" b="1" dirty="0"/>
              <a:t>immutable </a:t>
            </a:r>
            <a:r>
              <a:rPr lang="en-GB" dirty="0"/>
              <a:t>(e.g., numbers, strings, tuples).</a:t>
            </a:r>
          </a:p>
          <a:p>
            <a:pPr lvl="1"/>
            <a:r>
              <a:rPr lang="en-GB" b="1" dirty="0"/>
              <a:t>No Indexing:</a:t>
            </a:r>
            <a:r>
              <a:rPr lang="en-GB" dirty="0"/>
              <a:t> You </a:t>
            </a:r>
            <a:r>
              <a:rPr lang="en-GB" b="1" dirty="0"/>
              <a:t>cannot access elements by index</a:t>
            </a:r>
            <a:r>
              <a:rPr lang="en-GB" dirty="0"/>
              <a:t> like lists or tuples.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A5CE0-1D1D-A4E5-9E06-B52CD603A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551B-1765-30C7-905F-24AA22BE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Set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4224-1ECC-F9F7-969F-FE3DE653E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set can contain different data types: with strings, integers and </a:t>
            </a:r>
            <a:r>
              <a:rPr lang="en-GB" dirty="0" err="1"/>
              <a:t>boolean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EE0000"/>
                </a:solidFill>
              </a:rPr>
              <a:t>   set1 = {"</a:t>
            </a:r>
            <a:r>
              <a:rPr lang="en-GB" dirty="0" err="1">
                <a:solidFill>
                  <a:srgbClr val="EE0000"/>
                </a:solidFill>
              </a:rPr>
              <a:t>abc</a:t>
            </a:r>
            <a:r>
              <a:rPr lang="en-GB" dirty="0">
                <a:solidFill>
                  <a:srgbClr val="EE0000"/>
                </a:solidFill>
              </a:rPr>
              <a:t>", 34, True, 40, "male"}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F626A-8FA1-5DB5-A118-4E313DAA6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DDAFC-6C02-D38F-A0F7-B5D8A7A6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87" t="13117" r="29562" b="50000"/>
          <a:stretch>
            <a:fillRect/>
          </a:stretch>
        </p:blipFill>
        <p:spPr>
          <a:xfrm>
            <a:off x="5875250" y="1958476"/>
            <a:ext cx="6133673" cy="237898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7E13E-5A7E-CFC6-50FE-157902A7501D}"/>
              </a:ext>
            </a:extLst>
          </p:cNvPr>
          <p:cNvSpPr txBox="1"/>
          <p:nvPr/>
        </p:nvSpPr>
        <p:spPr>
          <a:xfrm>
            <a:off x="287765" y="4390552"/>
            <a:ext cx="9248121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A = {1, 2, 3, 4}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B = {3, 4, 5, 6}</a:t>
            </a:r>
          </a:p>
          <a:p>
            <a:endParaRPr lang="en-US" i="1" dirty="0">
              <a:latin typeface="Consolas" panose="020B0609020204030204" pitchFamily="49" charset="0"/>
            </a:endParaRPr>
          </a:p>
          <a:p>
            <a:r>
              <a:rPr lang="en-US" i="1" dirty="0">
                <a:latin typeface="Consolas" panose="020B0609020204030204" pitchFamily="49" charset="0"/>
              </a:rPr>
              <a:t>print(A | B)  # </a:t>
            </a:r>
            <a:r>
              <a:rPr lang="en-US" b="1" i="1" dirty="0">
                <a:highlight>
                  <a:srgbClr val="00FF00"/>
                </a:highlight>
                <a:latin typeface="Consolas" panose="020B0609020204030204" pitchFamily="49" charset="0"/>
              </a:rPr>
              <a:t>Union</a:t>
            </a:r>
            <a:r>
              <a:rPr lang="en-US" i="1" dirty="0">
                <a:latin typeface="Consolas" panose="020B0609020204030204" pitchFamily="49" charset="0"/>
              </a:rPr>
              <a:t> → {1, 2, 3, 4, 5, 6}</a:t>
            </a:r>
          </a:p>
          <a:p>
            <a:r>
              <a:rPr lang="en-US" i="1" dirty="0">
                <a:latin typeface="Consolas" panose="020B0609020204030204" pitchFamily="49" charset="0"/>
              </a:rPr>
              <a:t>print(A &amp; B)  # </a:t>
            </a:r>
            <a:r>
              <a:rPr lang="en-US" b="1" i="1" dirty="0">
                <a:highlight>
                  <a:srgbClr val="FFFF00"/>
                </a:highlight>
                <a:latin typeface="Consolas" panose="020B0609020204030204" pitchFamily="49" charset="0"/>
              </a:rPr>
              <a:t>Intersection</a:t>
            </a:r>
            <a:r>
              <a:rPr lang="en-US" i="1" dirty="0">
                <a:latin typeface="Consolas" panose="020B0609020204030204" pitchFamily="49" charset="0"/>
              </a:rPr>
              <a:t> → {3, 4}</a:t>
            </a:r>
          </a:p>
          <a:p>
            <a:r>
              <a:rPr lang="en-US" i="1" dirty="0">
                <a:latin typeface="Consolas" panose="020B0609020204030204" pitchFamily="49" charset="0"/>
              </a:rPr>
              <a:t>print(A - B)  # </a:t>
            </a:r>
            <a:r>
              <a:rPr lang="en-US" b="1" i="1" dirty="0">
                <a:highlight>
                  <a:srgbClr val="00FFFF"/>
                </a:highlight>
                <a:latin typeface="Consolas" panose="020B0609020204030204" pitchFamily="49" charset="0"/>
              </a:rPr>
              <a:t>Difference</a:t>
            </a:r>
            <a:r>
              <a:rPr lang="en-US" i="1" dirty="0">
                <a:latin typeface="Consolas" panose="020B0609020204030204" pitchFamily="49" charset="0"/>
              </a:rPr>
              <a:t> → {1, 2}</a:t>
            </a:r>
          </a:p>
          <a:p>
            <a:r>
              <a:rPr lang="en-US" i="1" dirty="0">
                <a:latin typeface="Consolas" panose="020B0609020204030204" pitchFamily="49" charset="0"/>
              </a:rPr>
              <a:t>print(A ^ B)  # </a:t>
            </a:r>
            <a:r>
              <a:rPr lang="en-US" b="1" i="1" dirty="0">
                <a:highlight>
                  <a:srgbClr val="FF00FF"/>
                </a:highlight>
                <a:latin typeface="Consolas" panose="020B0609020204030204" pitchFamily="49" charset="0"/>
              </a:rPr>
              <a:t>Symmetric Difference </a:t>
            </a:r>
            <a:r>
              <a:rPr lang="en-US" i="1" dirty="0">
                <a:latin typeface="Consolas" panose="020B0609020204030204" pitchFamily="49" charset="0"/>
              </a:rPr>
              <a:t>→ {1, 2, 5, 6}</a:t>
            </a:r>
          </a:p>
        </p:txBody>
      </p:sp>
    </p:spTree>
    <p:extLst>
      <p:ext uri="{BB962C8B-B14F-4D97-AF65-F5344CB8AC3E}">
        <p14:creationId xmlns:p14="http://schemas.microsoft.com/office/powerpoint/2010/main" val="261234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7A35-1E06-4AE7-63D4-3A3A5A86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Dictionary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AB5B3-B9F1-70B2-F72F-5E80383D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Dictionary</a:t>
            </a:r>
            <a:r>
              <a:rPr lang="en-GB" dirty="0"/>
              <a:t> in Python is an </a:t>
            </a:r>
            <a:r>
              <a:rPr lang="en-GB" b="1" dirty="0"/>
              <a:t>unordered collection of key–value pairs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It’s like a real-world dictionary, you look up a </a:t>
            </a:r>
            <a:r>
              <a:rPr lang="en-GB" b="1" dirty="0"/>
              <a:t>word (key)</a:t>
            </a:r>
            <a:r>
              <a:rPr lang="en-GB" dirty="0"/>
              <a:t> to get its </a:t>
            </a:r>
            <a:r>
              <a:rPr lang="en-GB" b="1" dirty="0"/>
              <a:t>meaning (value)</a:t>
            </a:r>
            <a:r>
              <a:rPr lang="en-GB" dirty="0"/>
              <a:t>.</a:t>
            </a:r>
          </a:p>
          <a:p>
            <a:r>
              <a:rPr lang="en-GB" dirty="0"/>
              <a:t>A dictionary is created using </a:t>
            </a:r>
            <a:r>
              <a:rPr lang="en-GB" b="1" dirty="0">
                <a:highlight>
                  <a:srgbClr val="FFFF00"/>
                </a:highlight>
              </a:rPr>
              <a:t>curly braces { }</a:t>
            </a:r>
            <a:r>
              <a:rPr lang="en-GB" dirty="0">
                <a:highlight>
                  <a:srgbClr val="FFFF00"/>
                </a:highlight>
              </a:rPr>
              <a:t>, </a:t>
            </a:r>
            <a:r>
              <a:rPr lang="en-GB" dirty="0"/>
              <a:t>with </a:t>
            </a:r>
            <a:r>
              <a:rPr lang="en-GB" b="1" dirty="0"/>
              <a:t>keys and values</a:t>
            </a:r>
            <a:r>
              <a:rPr lang="en-GB" dirty="0"/>
              <a:t> separated by a </a:t>
            </a:r>
            <a:r>
              <a:rPr lang="en-GB" b="1" dirty="0">
                <a:highlight>
                  <a:srgbClr val="FFFF00"/>
                </a:highlight>
              </a:rPr>
              <a:t>colon :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  <a:p>
            <a:endParaRPr lang="en-GB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GB" b="1" dirty="0"/>
              <a:t>Key Features:</a:t>
            </a:r>
          </a:p>
          <a:p>
            <a:pPr lvl="1"/>
            <a:r>
              <a:rPr lang="en-GB" b="1" dirty="0"/>
              <a:t>Key–Value Mapping:</a:t>
            </a:r>
            <a:r>
              <a:rPr lang="en-GB" dirty="0"/>
              <a:t> Each key is unique and maps to a specific value.</a:t>
            </a:r>
          </a:p>
          <a:p>
            <a:pPr lvl="1"/>
            <a:r>
              <a:rPr lang="en-GB" b="1" dirty="0"/>
              <a:t>Unordered:</a:t>
            </a:r>
            <a:r>
              <a:rPr lang="en-GB" dirty="0"/>
              <a:t> The order of items may vary (though Python 3.7+ keeps insertion order).</a:t>
            </a:r>
          </a:p>
          <a:p>
            <a:pPr lvl="1"/>
            <a:r>
              <a:rPr lang="en-GB" b="1" dirty="0"/>
              <a:t>Mutable:</a:t>
            </a:r>
            <a:r>
              <a:rPr lang="en-GB" dirty="0"/>
              <a:t> You can change, add, or remove key-value pairs.</a:t>
            </a:r>
          </a:p>
          <a:p>
            <a:pPr lvl="1"/>
            <a:r>
              <a:rPr lang="en-GB" b="1" dirty="0"/>
              <a:t>Unique Keys:</a:t>
            </a:r>
            <a:r>
              <a:rPr lang="en-GB" dirty="0"/>
              <a:t> No two keys can be the same.</a:t>
            </a:r>
          </a:p>
          <a:p>
            <a:pPr lvl="1"/>
            <a:r>
              <a:rPr lang="en-GB" b="1" dirty="0"/>
              <a:t>Fast Lookups:</a:t>
            </a:r>
            <a:r>
              <a:rPr lang="en-GB" dirty="0"/>
              <a:t> Searching by key is very fast (hash-based structure).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7ED2-CD7E-F73D-6693-90097ECF7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9C7F-BDB7-4018-93A6-29DD9127E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9A54-E8A8-B7E4-E7C6-FF311069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6FCC-448D-16F9-49E0-EAE279860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u="sng" dirty="0"/>
              <a:t>Why It Matters</a:t>
            </a:r>
          </a:p>
          <a:p>
            <a:r>
              <a:rPr lang="en-GB" dirty="0"/>
              <a:t>Helps developers </a:t>
            </a:r>
            <a:r>
              <a:rPr lang="en-GB" b="1" dirty="0"/>
              <a:t>predict performance</a:t>
            </a:r>
            <a:r>
              <a:rPr lang="en-GB" dirty="0"/>
              <a:t> before running the code.</a:t>
            </a:r>
          </a:p>
          <a:p>
            <a:r>
              <a:rPr lang="en-GB" dirty="0"/>
              <a:t>Important for </a:t>
            </a:r>
            <a:r>
              <a:rPr lang="en-GB" b="1" dirty="0"/>
              <a:t>optimization</a:t>
            </a:r>
            <a:r>
              <a:rPr lang="en-GB" dirty="0"/>
              <a:t> in AI, data science, and cybersecurity applications.</a:t>
            </a:r>
          </a:p>
          <a:p>
            <a:r>
              <a:rPr lang="en-GB" dirty="0"/>
              <a:t>Allows </a:t>
            </a:r>
            <a:r>
              <a:rPr lang="en-GB" b="1" dirty="0"/>
              <a:t>fair comparison</a:t>
            </a:r>
            <a:r>
              <a:rPr lang="en-GB" dirty="0"/>
              <a:t> between different algorithms (e.g., BFS vs DFS).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015D0-EE1A-B8F0-FBB6-B99EC4D7A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96119-9C5E-A401-B33B-4324E42696DB}"/>
              </a:ext>
            </a:extLst>
          </p:cNvPr>
          <p:cNvGraphicFramePr>
            <a:graphicFrameLocks noGrp="1"/>
          </p:cNvGraphicFramePr>
          <p:nvPr/>
        </p:nvGraphicFramePr>
        <p:xfrm>
          <a:off x="1328193" y="3526953"/>
          <a:ext cx="8991630" cy="19102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35901">
                  <a:extLst>
                    <a:ext uri="{9D8B030D-6E8A-4147-A177-3AD203B41FA5}">
                      <a16:colId xmlns:a16="http://schemas.microsoft.com/office/drawing/2014/main" val="2276173032"/>
                    </a:ext>
                  </a:extLst>
                </a:gridCol>
                <a:gridCol w="2123900">
                  <a:extLst>
                    <a:ext uri="{9D8B030D-6E8A-4147-A177-3AD203B41FA5}">
                      <a16:colId xmlns:a16="http://schemas.microsoft.com/office/drawing/2014/main" val="1876857213"/>
                    </a:ext>
                  </a:extLst>
                </a:gridCol>
                <a:gridCol w="4331829">
                  <a:extLst>
                    <a:ext uri="{9D8B030D-6E8A-4147-A177-3AD203B41FA5}">
                      <a16:colId xmlns:a16="http://schemas.microsoft.com/office/drawing/2014/main" val="245283171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Algorithm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Time Complexity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Description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114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BFS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O(V + 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Visits each vertex and edge once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160577"/>
                  </a:ext>
                </a:extLst>
              </a:tr>
              <a:tr h="4471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DFS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O(V + 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Same as BFS, but different traversal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0282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Uniform Cost Search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800"/>
                        <a:t>O(E + V log 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Uses priority queue (depends on cost)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0786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A*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O(b^d) worst-case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Depends on branching factor and depth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576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803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F629-A8F0-5649-ED94-E981C53F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Dictionary Data-structure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C0CF-D179-3B68-1BED-BC617726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values in dictionary items can be of any data type. Using the </a:t>
            </a:r>
            <a:r>
              <a:rPr lang="en-GB" dirty="0" err="1"/>
              <a:t>dict</a:t>
            </a:r>
            <a:r>
              <a:rPr lang="en-GB" dirty="0"/>
              <a:t>() method to make a dictionary</a:t>
            </a:r>
            <a:r>
              <a:rPr lang="en-GB" dirty="0">
                <a:solidFill>
                  <a:srgbClr val="EE0000"/>
                </a:solidFill>
              </a:rPr>
              <a:t>.    </a:t>
            </a:r>
            <a:r>
              <a:rPr lang="en-GB" dirty="0" err="1">
                <a:solidFill>
                  <a:srgbClr val="EE0000"/>
                </a:solidFill>
              </a:rPr>
              <a:t>thisdict</a:t>
            </a:r>
            <a:r>
              <a:rPr lang="en-GB" dirty="0">
                <a:solidFill>
                  <a:srgbClr val="EE0000"/>
                </a:solidFill>
              </a:rPr>
              <a:t> = </a:t>
            </a:r>
            <a:r>
              <a:rPr lang="en-GB" b="1" dirty="0" err="1">
                <a:solidFill>
                  <a:srgbClr val="EE0000"/>
                </a:solidFill>
              </a:rPr>
              <a:t>dict</a:t>
            </a:r>
            <a:r>
              <a:rPr lang="en-GB" dirty="0">
                <a:solidFill>
                  <a:srgbClr val="EE0000"/>
                </a:solidFill>
              </a:rPr>
              <a:t>(name = "John", age = 36, country = "Norway")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D35D8-44EC-2BCD-3F78-CB7480D54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732BF-B830-D747-E73A-CAEC8880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90" y="1785294"/>
            <a:ext cx="5236843" cy="24010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196CAE-0612-2364-8F88-5AB6A7FA3467}"/>
              </a:ext>
            </a:extLst>
          </p:cNvPr>
          <p:cNvSpPr txBox="1"/>
          <p:nvPr/>
        </p:nvSpPr>
        <p:spPr>
          <a:xfrm>
            <a:off x="257089" y="4239426"/>
            <a:ext cx="10269691" cy="230832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person</a:t>
            </a:r>
            <a:r>
              <a:rPr lang="en-US" i="1" dirty="0">
                <a:latin typeface="Consolas" panose="020B0609020204030204" pitchFamily="49" charset="0"/>
              </a:rPr>
              <a:t> = {"name": "Mubashir", "country": "Pakistan", "profession": "Engineer"}</a:t>
            </a:r>
          </a:p>
          <a:p>
            <a:endParaRPr lang="en-US" i="1" dirty="0">
              <a:latin typeface="Consolas" panose="020B0609020204030204" pitchFamily="49" charset="0"/>
            </a:endParaRPr>
          </a:p>
          <a:p>
            <a:r>
              <a:rPr lang="en-US" i="1" dirty="0">
                <a:latin typeface="Consolas" panose="020B0609020204030204" pitchFamily="49" charset="0"/>
              </a:rPr>
              <a:t>print(person["name"])         # </a:t>
            </a:r>
            <a:r>
              <a:rPr lang="en-US" i="1" dirty="0">
                <a:highlight>
                  <a:srgbClr val="00FFFF"/>
                </a:highlight>
                <a:latin typeface="Consolas" panose="020B0609020204030204" pitchFamily="49" charset="0"/>
              </a:rPr>
              <a:t>Access value</a:t>
            </a:r>
            <a:r>
              <a:rPr lang="en-US" i="1" dirty="0">
                <a:latin typeface="Consolas" panose="020B0609020204030204" pitchFamily="49" charset="0"/>
              </a:rPr>
              <a:t> → Mubashir</a:t>
            </a:r>
          </a:p>
          <a:p>
            <a:r>
              <a:rPr lang="en-US" i="1" dirty="0">
                <a:latin typeface="Consolas" panose="020B0609020204030204" pitchFamily="49" charset="0"/>
              </a:rPr>
              <a:t>person["age"] = 33            # </a:t>
            </a:r>
            <a:r>
              <a:rPr lang="en-US" i="1" dirty="0">
                <a:highlight>
                  <a:srgbClr val="FFFF00"/>
                </a:highlight>
                <a:latin typeface="Consolas" panose="020B0609020204030204" pitchFamily="49" charset="0"/>
              </a:rPr>
              <a:t>Add new key-value </a:t>
            </a:r>
            <a:r>
              <a:rPr lang="en-US" i="1" dirty="0">
                <a:latin typeface="Consolas" panose="020B0609020204030204" pitchFamily="49" charset="0"/>
              </a:rPr>
              <a:t>pair</a:t>
            </a:r>
          </a:p>
          <a:p>
            <a:r>
              <a:rPr lang="en-US" i="1" dirty="0">
                <a:latin typeface="Consolas" panose="020B0609020204030204" pitchFamily="49" charset="0"/>
              </a:rPr>
              <a:t>person["profession"] = "AI Expert"  # </a:t>
            </a:r>
            <a:r>
              <a:rPr lang="en-US" i="1" dirty="0">
                <a:highlight>
                  <a:srgbClr val="00FF00"/>
                </a:highlight>
                <a:latin typeface="Consolas" panose="020B0609020204030204" pitchFamily="49" charset="0"/>
              </a:rPr>
              <a:t>Update value</a:t>
            </a:r>
          </a:p>
          <a:p>
            <a:r>
              <a:rPr lang="en-US" i="1" dirty="0">
                <a:latin typeface="Consolas" panose="020B0609020204030204" pitchFamily="49" charset="0"/>
              </a:rPr>
              <a:t>del person["country"]         # </a:t>
            </a:r>
            <a:r>
              <a:rPr lang="en-US" i="1" dirty="0">
                <a:highlight>
                  <a:srgbClr val="FF00FF"/>
                </a:highlight>
                <a:latin typeface="Consolas" panose="020B0609020204030204" pitchFamily="49" charset="0"/>
              </a:rPr>
              <a:t>Remove key-value pair</a:t>
            </a:r>
          </a:p>
          <a:p>
            <a:endParaRPr lang="en-US" i="1" dirty="0">
              <a:latin typeface="Consolas" panose="020B0609020204030204" pitchFamily="49" charset="0"/>
            </a:endParaRPr>
          </a:p>
          <a:p>
            <a:r>
              <a:rPr lang="en-US" b="1" i="1" dirty="0">
                <a:latin typeface="Consolas" panose="020B0609020204030204" pitchFamily="49" charset="0"/>
              </a:rPr>
              <a:t>print(person)</a:t>
            </a:r>
          </a:p>
        </p:txBody>
      </p:sp>
    </p:spTree>
    <p:extLst>
      <p:ext uri="{BB962C8B-B14F-4D97-AF65-F5344CB8AC3E}">
        <p14:creationId xmlns:p14="http://schemas.microsoft.com/office/powerpoint/2010/main" val="951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5271-5E87-AB73-B39A-85345BAB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AE2F9A-93AC-F5D9-1DF8-7C6A85F03F26}"/>
              </a:ext>
            </a:extLst>
          </p:cNvPr>
          <p:cNvSpPr/>
          <p:nvPr/>
        </p:nvSpPr>
        <p:spPr>
          <a:xfrm>
            <a:off x="1174967" y="5827190"/>
            <a:ext cx="9842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If you were taking a </a:t>
            </a:r>
            <a:r>
              <a:rPr lang="en-GB" sz="3200" b="1" dirty="0"/>
              <a:t>nap</a:t>
            </a:r>
            <a:r>
              <a:rPr lang="en-GB" sz="3200" dirty="0"/>
              <a:t>, </a:t>
            </a:r>
            <a:r>
              <a:rPr lang="en-GB" sz="3200" b="1" dirty="0">
                <a:highlight>
                  <a:srgbClr val="00FF00"/>
                </a:highlight>
              </a:rPr>
              <a:t>wake up</a:t>
            </a:r>
            <a:r>
              <a:rPr lang="en-GB" sz="3200" dirty="0"/>
              <a:t>… the lecture is over!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72759-E1E1-46A0-235C-9097038DAA31}"/>
              </a:ext>
            </a:extLst>
          </p:cNvPr>
          <p:cNvSpPr txBox="1"/>
          <p:nvPr/>
        </p:nvSpPr>
        <p:spPr>
          <a:xfrm>
            <a:off x="0" y="-38602"/>
            <a:ext cx="11372850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GB" sz="1600" b="1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Syllabus</a:t>
            </a:r>
            <a:endParaRPr lang="en-US" sz="1600" b="1" dirty="0">
              <a:solidFill>
                <a:srgbClr val="EE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Bad Student GIFs | Tenor">
            <a:extLst>
              <a:ext uri="{FF2B5EF4-FFF2-40B4-BE49-F238E27FC236}">
                <a16:creationId xmlns:a16="http://schemas.microsoft.com/office/drawing/2014/main" id="{163AA660-EE54-251E-B5C5-07AC4E526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48" y="128130"/>
            <a:ext cx="5699060" cy="56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6BFC8-C11B-BA22-04E9-64205A765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9BB-5C2A-FD05-CDAE-E6E660CD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3F4A-E4F2-4B27-593E-6C4A608D9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971541" cy="5724764"/>
          </a:xfrm>
        </p:spPr>
        <p:txBody>
          <a:bodyPr>
            <a:normAutofit/>
          </a:bodyPr>
          <a:lstStyle/>
          <a:p>
            <a:r>
              <a:rPr lang="en-US" dirty="0"/>
              <a:t>Primitive Data Structures</a:t>
            </a:r>
          </a:p>
          <a:p>
            <a:pPr marL="457200" lvl="1" indent="0">
              <a:buNone/>
            </a:pPr>
            <a:r>
              <a:rPr lang="en-US" dirty="0"/>
              <a:t>	Int, Float / Double, Char, Bool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dirty="0"/>
              <a:t>Non primitive Data Structures</a:t>
            </a:r>
          </a:p>
          <a:p>
            <a:pPr marL="457200" lvl="1" indent="0">
              <a:buNone/>
            </a:pPr>
            <a:r>
              <a:rPr lang="en-US" dirty="0"/>
              <a:t>Array, Linked List, Stack, Queue, Hash Table</a:t>
            </a:r>
          </a:p>
          <a:p>
            <a:pPr lvl="1"/>
            <a:r>
              <a:rPr lang="en-US" dirty="0"/>
              <a:t>Tree</a:t>
            </a:r>
          </a:p>
          <a:p>
            <a:pPr marL="914400" lvl="2" indent="0">
              <a:buNone/>
            </a:pPr>
            <a:r>
              <a:rPr lang="en-GB" dirty="0"/>
              <a:t>Binary Tree, Binary Search Tree (BST), Balanced Binary Tree, AVL Tree, Heap Tree, Trie</a:t>
            </a:r>
            <a:endParaRPr lang="en-US" dirty="0"/>
          </a:p>
          <a:p>
            <a:pPr lvl="1"/>
            <a:r>
              <a:rPr lang="en-US" dirty="0"/>
              <a:t>Graph</a:t>
            </a:r>
          </a:p>
          <a:p>
            <a:pPr marL="914400" lvl="2" indent="0">
              <a:buNone/>
            </a:pPr>
            <a:r>
              <a:rPr lang="en-US" dirty="0"/>
              <a:t>Strong, Labeled, Directed, Weighted, </a:t>
            </a:r>
          </a:p>
          <a:p>
            <a:pPr marL="914400" lvl="2" indent="0">
              <a:buNone/>
            </a:pPr>
            <a:endParaRPr lang="en-US" sz="1100" dirty="0"/>
          </a:p>
          <a:p>
            <a:r>
              <a:rPr lang="en-US" dirty="0"/>
              <a:t>Some python language Data Structures, important for data preprocessing</a:t>
            </a:r>
          </a:p>
          <a:p>
            <a:pPr marL="457200" lvl="1" indent="0">
              <a:buNone/>
            </a:pPr>
            <a:r>
              <a:rPr lang="en-US" dirty="0"/>
              <a:t>List, Tuples, Set, Dictionary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CEF2-82BB-4848-61D2-B3208C635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2" descr="I Have A Question GIFs | Tenor">
            <a:extLst>
              <a:ext uri="{FF2B5EF4-FFF2-40B4-BE49-F238E27FC236}">
                <a16:creationId xmlns:a16="http://schemas.microsoft.com/office/drawing/2014/main" id="{11D9D591-97D8-E034-342C-04C4CF3D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07" y="1077255"/>
            <a:ext cx="3780293" cy="378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7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520D-F108-FB44-4466-D0B26F19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FA35-11EB-C860-C97A-FA1167173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Space Complexity measures the total amount of memory an algorithm needs to execute completely.</a:t>
            </a:r>
          </a:p>
          <a:p>
            <a:r>
              <a:rPr lang="en-GB" dirty="0"/>
              <a:t>It includes all memory used for:</a:t>
            </a:r>
          </a:p>
          <a:p>
            <a:pPr lvl="1"/>
            <a:r>
              <a:rPr lang="en-GB" dirty="0"/>
              <a:t>Input data</a:t>
            </a:r>
          </a:p>
          <a:p>
            <a:pPr lvl="1"/>
            <a:r>
              <a:rPr lang="en-GB" dirty="0"/>
              <a:t>Variables and constants</a:t>
            </a:r>
          </a:p>
          <a:p>
            <a:pPr lvl="1"/>
            <a:r>
              <a:rPr lang="en-GB" dirty="0"/>
              <a:t>Temporary data structures (like queues, stacks, recursion memory)</a:t>
            </a:r>
          </a:p>
          <a:p>
            <a:pPr lvl="1"/>
            <a:r>
              <a:rPr lang="en-GB" dirty="0"/>
              <a:t>Function call overhead</a:t>
            </a:r>
            <a:endParaRPr lang="en-US" dirty="0"/>
          </a:p>
          <a:p>
            <a:pPr marL="0" indent="0">
              <a:buNone/>
            </a:pPr>
            <a:r>
              <a:rPr lang="en-GB" b="1" dirty="0"/>
              <a:t>Simple Explanation: </a:t>
            </a:r>
            <a:r>
              <a:rPr lang="en-GB" dirty="0"/>
              <a:t>Space Complexity tells us </a:t>
            </a:r>
            <a:r>
              <a:rPr lang="en-GB" b="1" dirty="0"/>
              <a:t>how much memory (RAM)</a:t>
            </a:r>
            <a:r>
              <a:rPr lang="en-GB" dirty="0"/>
              <a:t> an algorithm needs as the input size grows.</a:t>
            </a:r>
          </a:p>
          <a:p>
            <a:pPr marL="0" indent="0">
              <a:buNone/>
            </a:pPr>
            <a:r>
              <a:rPr lang="en-GB" dirty="0"/>
              <a:t>Example:</a:t>
            </a:r>
          </a:p>
          <a:p>
            <a:pPr lvl="1"/>
            <a:r>
              <a:rPr lang="en-GB" dirty="0"/>
              <a:t>A simple addition program that adds two numbers → needs </a:t>
            </a:r>
            <a:r>
              <a:rPr lang="en-GB" b="1" dirty="0"/>
              <a:t>constant memory (O(1))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BFS algorithm → needs </a:t>
            </a:r>
            <a:r>
              <a:rPr lang="en-GB" b="1" dirty="0"/>
              <a:t>large memory</a:t>
            </a:r>
            <a:r>
              <a:rPr lang="en-GB" dirty="0"/>
              <a:t> to store all visited nodes in a </a:t>
            </a:r>
            <a:r>
              <a:rPr lang="en-GB" b="1" dirty="0"/>
              <a:t>queue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D5035-3065-0A46-F330-1F2BE1A83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7A42-FEF0-2B73-AA8E-2953D5A41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F9A1-0095-0EFF-BC58-CE29334C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28A95-F1F2-1520-4C33-B745E7E73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Formula 	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/>
                      <m:t>Space</m:t>
                    </m:r>
                    <m:r>
                      <m:rPr>
                        <m:nor/>
                      </m:rPr>
                      <a:rPr lang="en-GB" b="0" i="1"/>
                      <m:t> </m:t>
                    </m:r>
                    <m:r>
                      <m:rPr>
                        <m:nor/>
                      </m:rPr>
                      <a:rPr lang="en-GB" b="0" i="1"/>
                      <m:t>Complexity</m:t>
                    </m:r>
                    <m:r>
                      <m:rPr>
                        <m:nor/>
                      </m:rPr>
                      <a:rPr lang="en-GB" b="0" i="1"/>
                      <m:t> (</m:t>
                    </m:r>
                    <m:r>
                      <m:rPr>
                        <m:nor/>
                      </m:rPr>
                      <a:rPr lang="en-GB" b="0" i="1"/>
                      <m:t>S</m:t>
                    </m:r>
                    <m:r>
                      <m:rPr>
                        <m:nor/>
                      </m:rPr>
                      <a:rPr lang="en-GB" b="0" i="1"/>
                      <m:t>)</m:t>
                    </m:r>
                    <m:r>
                      <a:rPr lang="en-GB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i="1"/>
                      <m:t>Fixed</m:t>
                    </m:r>
                    <m:r>
                      <m:rPr>
                        <m:nor/>
                      </m:rPr>
                      <a:rPr lang="en-GB" i="1"/>
                      <m:t> </m:t>
                    </m:r>
                    <m:r>
                      <m:rPr>
                        <m:nor/>
                      </m:rPr>
                      <a:rPr lang="en-GB" i="1"/>
                      <m:t>Part</m:t>
                    </m:r>
                    <m:r>
                      <a:rPr lang="en-GB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GB" i="1"/>
                      <m:t>Variable</m:t>
                    </m:r>
                    <m:r>
                      <m:rPr>
                        <m:nor/>
                      </m:rPr>
                      <a:rPr lang="en-GB" i="1"/>
                      <m:t> </m:t>
                    </m:r>
                    <m:r>
                      <m:rPr>
                        <m:nor/>
                      </m:rPr>
                      <a:rPr lang="en-GB" i="1"/>
                      <m:t>Part</m:t>
                    </m:r>
                  </m:oMath>
                </a14:m>
                <a:endParaRPr lang="en-GB" b="0" dirty="0"/>
              </a:p>
              <a:p>
                <a:pPr lvl="1"/>
                <a:r>
                  <a:rPr lang="en-GB" b="1" dirty="0"/>
                  <a:t>Fixed Part:</a:t>
                </a:r>
                <a:r>
                  <a:rPr lang="en-GB" dirty="0"/>
                  <a:t> Memory required for constants, simple variables, and program instructions.</a:t>
                </a:r>
              </a:p>
              <a:p>
                <a:pPr lvl="1"/>
                <a:r>
                  <a:rPr lang="en-GB" b="1" dirty="0"/>
                  <a:t>Variable Part:</a:t>
                </a:r>
                <a:r>
                  <a:rPr lang="en-GB" dirty="0"/>
                  <a:t> Memory needed for dynamic structures like arrays, queues, stacks, and recursion.</a:t>
                </a:r>
              </a:p>
              <a:p>
                <a:pPr marL="0" indent="0">
                  <a:buNone/>
                </a:pPr>
                <a:r>
                  <a:rPr lang="en-GB" b="1" dirty="0"/>
                  <a:t>Why Space Complexity Matters</a:t>
                </a:r>
              </a:p>
              <a:p>
                <a:pPr lvl="1"/>
                <a:r>
                  <a:rPr lang="en-GB" dirty="0"/>
                  <a:t>Determines whether an algorithm can </a:t>
                </a:r>
                <a:r>
                  <a:rPr lang="en-GB" b="1" dirty="0"/>
                  <a:t>fit into limited memory</a:t>
                </a:r>
                <a:r>
                  <a:rPr lang="en-GB" dirty="0"/>
                  <a:t> (important in embedded systems, cybersecurity simulations, etc.).</a:t>
                </a:r>
              </a:p>
              <a:p>
                <a:pPr lvl="1"/>
                <a:r>
                  <a:rPr lang="en-GB" dirty="0"/>
                  <a:t>Helps select algorithms that are </a:t>
                </a:r>
                <a:r>
                  <a:rPr lang="en-GB" b="1" dirty="0"/>
                  <a:t>efficient in both speed and memory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Crucial in AI models where </a:t>
                </a:r>
                <a:r>
                  <a:rPr lang="en-GB" b="1" dirty="0"/>
                  <a:t>large datasets</a:t>
                </a:r>
                <a:r>
                  <a:rPr lang="en-GB" dirty="0"/>
                  <a:t> and </a:t>
                </a:r>
                <a:r>
                  <a:rPr lang="en-GB" b="1" dirty="0"/>
                  <a:t>state-space searches</a:t>
                </a:r>
                <a:r>
                  <a:rPr lang="en-GB" dirty="0"/>
                  <a:t> consume significant memory.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28A95-F1F2-1520-4C33-B745E7E73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917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1E3C3-D8D3-83C6-7EFA-A76B9DC17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CA5281-7E1F-2CA1-5CB5-773F5C80175A}"/>
              </a:ext>
            </a:extLst>
          </p:cNvPr>
          <p:cNvGraphicFramePr>
            <a:graphicFrameLocks noGrp="1"/>
          </p:cNvGraphicFramePr>
          <p:nvPr/>
        </p:nvGraphicFramePr>
        <p:xfrm>
          <a:off x="458726" y="4995949"/>
          <a:ext cx="11409914" cy="18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01447">
                  <a:extLst>
                    <a:ext uri="{9D8B030D-6E8A-4147-A177-3AD203B41FA5}">
                      <a16:colId xmlns:a16="http://schemas.microsoft.com/office/drawing/2014/main" val="91349578"/>
                    </a:ext>
                  </a:extLst>
                </a:gridCol>
                <a:gridCol w="2192694">
                  <a:extLst>
                    <a:ext uri="{9D8B030D-6E8A-4147-A177-3AD203B41FA5}">
                      <a16:colId xmlns:a16="http://schemas.microsoft.com/office/drawing/2014/main" val="2633806513"/>
                    </a:ext>
                  </a:extLst>
                </a:gridCol>
                <a:gridCol w="6715773">
                  <a:extLst>
                    <a:ext uri="{9D8B030D-6E8A-4147-A177-3AD203B41FA5}">
                      <a16:colId xmlns:a16="http://schemas.microsoft.com/office/drawing/2014/main" val="1287344254"/>
                    </a:ext>
                  </a:extLst>
                </a:gridCol>
              </a:tblGrid>
              <a:tr h="1902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/>
                        <a:t>Algorithm</a:t>
                      </a:r>
                      <a:endParaRPr lang="en-US" sz="180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/>
                        <a:t>Space Complexity</a:t>
                      </a:r>
                      <a:endParaRPr lang="en-US" sz="180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/>
                        <a:t>Reason</a:t>
                      </a:r>
                      <a:endParaRPr lang="en-US" sz="1800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94308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BFS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O(bᵈ)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Must store all nodes at each level (uses a queue).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16581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DFS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O(</a:t>
                      </a:r>
                      <a:r>
                        <a:rPr lang="en-US" sz="1800" dirty="0" err="1"/>
                        <a:t>b·m</a:t>
                      </a:r>
                      <a:r>
                        <a:rPr lang="en-US" sz="18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Stores only the path + unexpanded nodes (uses a stack/recursion).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948434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Uniform Cost Search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O(bᵈ)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Stores frontier nodes in a priority queue.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861092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A*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O(bᵈ)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Keeps all nodes in memory for path-cost comparison.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02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17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B2B8-8647-2CFD-D951-E0BC2BB7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Structures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1500B-B433-4FF4-21DA-13724B9A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43898F3-53D0-4600-AC2E-55B5DBF6C67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FAFFE-5802-8717-6BE9-3F9609EDB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58"/>
          <a:stretch>
            <a:fillRect/>
          </a:stretch>
        </p:blipFill>
        <p:spPr>
          <a:xfrm>
            <a:off x="1690577" y="1041991"/>
            <a:ext cx="9229835" cy="5308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5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3932</TotalTime>
  <Words>6093</Words>
  <Application>Microsoft Office PowerPoint</Application>
  <PresentationFormat>Widescreen</PresentationFormat>
  <Paragraphs>852</Paragraphs>
  <Slides>62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Cambria Math</vt:lpstr>
      <vt:lpstr>Consolas</vt:lpstr>
      <vt:lpstr>Dubai Medium</vt:lpstr>
      <vt:lpstr>Times New Roman</vt:lpstr>
      <vt:lpstr>Office Theme</vt:lpstr>
      <vt:lpstr>CS312 Artificial Intelligence</vt:lpstr>
      <vt:lpstr>Data Structures</vt:lpstr>
      <vt:lpstr>Data Structures</vt:lpstr>
      <vt:lpstr>Why Data Structures Matter</vt:lpstr>
      <vt:lpstr>Time Complexity</vt:lpstr>
      <vt:lpstr>Time Complexity</vt:lpstr>
      <vt:lpstr>Space Complexity</vt:lpstr>
      <vt:lpstr>Space Complexity</vt:lpstr>
      <vt:lpstr>Types of Data Structures</vt:lpstr>
      <vt:lpstr>Primitive Data Structures</vt:lpstr>
      <vt:lpstr>Non-Primitive Data Structures (Linear)</vt:lpstr>
      <vt:lpstr>Non-Primitive Data Structures (Linear)</vt:lpstr>
      <vt:lpstr>Non-Primitive Data Structures (Linear)</vt:lpstr>
      <vt:lpstr>Non-Primitive Data Structures (Linear)</vt:lpstr>
      <vt:lpstr>Non-Primitive Data Structures (Linear)</vt:lpstr>
      <vt:lpstr>Non-Primitive Data Structures (Linear)</vt:lpstr>
      <vt:lpstr>Non-Primitive Data Structures (Linear)</vt:lpstr>
      <vt:lpstr>Non-Primitive Data Structures (Linear)</vt:lpstr>
      <vt:lpstr>Non-Primitive Data Structures (Non-Linear)</vt:lpstr>
      <vt:lpstr>Non-Primitive Data Structures (Non-Linear)</vt:lpstr>
      <vt:lpstr>Non-Primitive Data Structures (Non-Linear)  6. Trees 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  7. Graph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Non-Primitive Data Structures (Non-Linear)</vt:lpstr>
      <vt:lpstr>Example Weighted Graph</vt:lpstr>
      <vt:lpstr>Example Weighted Graph</vt:lpstr>
      <vt:lpstr>Python data-structures used in AI Development</vt:lpstr>
      <vt:lpstr>Python data-structures used in AI Development</vt:lpstr>
      <vt:lpstr>1. List Data-structure (Python)</vt:lpstr>
      <vt:lpstr>1. List Data-structure (Python)</vt:lpstr>
      <vt:lpstr>2. Tuples Data-structure (Python)</vt:lpstr>
      <vt:lpstr>2. Tuples Data-structure (Python)</vt:lpstr>
      <vt:lpstr>3. Set Data-structure (Python)</vt:lpstr>
      <vt:lpstr>3. Set Data-structure (Python)</vt:lpstr>
      <vt:lpstr>4. Dictionary Data-structure (Python)</vt:lpstr>
      <vt:lpstr>4. Dictionary Data-structure (Python)</vt:lpstr>
      <vt:lpstr>PowerPoint Presentation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896</cp:revision>
  <dcterms:created xsi:type="dcterms:W3CDTF">2025-02-22T18:08:14Z</dcterms:created>
  <dcterms:modified xsi:type="dcterms:W3CDTF">2025-10-22T04:46:51Z</dcterms:modified>
</cp:coreProperties>
</file>